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sldIdLst>
    <p:sldId id="256" r:id="rId2"/>
    <p:sldId id="315" r:id="rId3"/>
    <p:sldId id="314" r:id="rId4"/>
    <p:sldId id="316" r:id="rId5"/>
    <p:sldId id="318" r:id="rId6"/>
    <p:sldId id="320" r:id="rId7"/>
    <p:sldId id="321" r:id="rId8"/>
    <p:sldId id="322" r:id="rId9"/>
    <p:sldId id="323" r:id="rId10"/>
    <p:sldId id="324" r:id="rId11"/>
    <p:sldId id="325" r:id="rId12"/>
    <p:sldId id="326" r:id="rId13"/>
    <p:sldId id="327" r:id="rId14"/>
    <p:sldId id="328" r:id="rId15"/>
    <p:sldId id="329" r:id="rId16"/>
    <p:sldId id="330" r:id="rId17"/>
    <p:sldId id="331" r:id="rId18"/>
    <p:sldId id="332" r:id="rId19"/>
    <p:sldId id="333" r:id="rId20"/>
    <p:sldId id="313"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7E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0" autoAdjust="0"/>
    <p:restoredTop sz="67647" autoAdjust="0"/>
  </p:normalViewPr>
  <p:slideViewPr>
    <p:cSldViewPr>
      <p:cViewPr>
        <p:scale>
          <a:sx n="75" d="100"/>
          <a:sy n="75" d="100"/>
        </p:scale>
        <p:origin x="-1998" y="-174"/>
      </p:cViewPr>
      <p:guideLst>
        <p:guide orient="horz" pos="2160"/>
        <p:guide pos="2880"/>
      </p:guideLst>
    </p:cSldViewPr>
  </p:slideViewPr>
  <p:notesTextViewPr>
    <p:cViewPr>
      <p:scale>
        <a:sx n="100" d="100"/>
        <a:sy n="100" d="100"/>
      </p:scale>
      <p:origin x="0" y="0"/>
    </p:cViewPr>
  </p:notesTextViewPr>
  <p:notesViewPr>
    <p:cSldViewPr>
      <p:cViewPr varScale="1">
        <p:scale>
          <a:sx n="80" d="100"/>
          <a:sy n="80" d="100"/>
        </p:scale>
        <p:origin x="-1974"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274F7E-2A86-46E1-81F3-1D7CB250E9E6}" type="datetimeFigureOut">
              <a:rPr lang="ru-RU" smtClean="0"/>
              <a:pPr/>
              <a:t>02.09.2013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ECBB6D-3102-4938-A0BE-C73099B6994B}" type="slidenum">
              <a:rPr lang="ru-RU" smtClean="0"/>
              <a:pPr/>
              <a:t>‹#›</a:t>
            </a:fld>
            <a:endParaRPr lang="ru-RU"/>
          </a:p>
        </p:txBody>
      </p:sp>
    </p:spTree>
    <p:extLst>
      <p:ext uri="{BB962C8B-B14F-4D97-AF65-F5344CB8AC3E}">
        <p14:creationId xmlns:p14="http://schemas.microsoft.com/office/powerpoint/2010/main" val="21886458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1</a:t>
            </a:fld>
            <a:endParaRPr lang="ru-R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r>
              <a:rPr lang="ru-RU" dirty="0" smtClean="0"/>
              <a:t>Взаимодействие с Заказчиком и другими заинтересованными сторонами проекта</a:t>
            </a:r>
            <a:r>
              <a:rPr lang="ru-RU" baseline="0" dirty="0" smtClean="0"/>
              <a:t> очень важно как для хода всего проекта, так и для его успешной сдачи. Именно в ходе такого взаимодействия РП может уточнять ожидания всех вовлеченных сторон от проекта. Уведомлять о ходе выполнения работ по проекту, о любых спорных вопросах и проблемах на проекте, которые могут вызвать задержки сроков.</a:t>
            </a:r>
          </a:p>
          <a:p>
            <a:pPr>
              <a:buFont typeface="Arial" charset="0"/>
              <a:buNone/>
            </a:pPr>
            <a:r>
              <a:rPr lang="ru-RU" baseline="0" dirty="0" smtClean="0"/>
              <a:t>Кроме вопросов, касающихся текущего выполнения проекта, РП также должен идентифицировать возможности для дальнейшего развития проекта и инициировать с Заказчиком обсуждения дальнейшего расширения проекта.</a:t>
            </a:r>
          </a:p>
        </p:txBody>
      </p:sp>
      <p:sp>
        <p:nvSpPr>
          <p:cNvPr id="4" name="Номер слайда 3"/>
          <p:cNvSpPr>
            <a:spLocks noGrp="1"/>
          </p:cNvSpPr>
          <p:nvPr>
            <p:ph type="sldNum" sz="quarter" idx="10"/>
          </p:nvPr>
        </p:nvSpPr>
        <p:spPr/>
        <p:txBody>
          <a:bodyPr/>
          <a:lstStyle/>
          <a:p>
            <a:fld id="{40ECBB6D-3102-4938-A0BE-C73099B6994B}" type="slidenum">
              <a:rPr lang="ru-RU" smtClean="0"/>
              <a:pPr/>
              <a:t>10</a:t>
            </a:fld>
            <a:endParaRPr lang="ru-R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r>
              <a:rPr lang="ru-RU" dirty="0" smtClean="0"/>
              <a:t>Если у Заказчика</a:t>
            </a:r>
            <a:r>
              <a:rPr lang="ru-RU" baseline="0" dirty="0" smtClean="0"/>
              <a:t> не будет возможности получать своевременную информацию о проекте, о том, что вы делаете, то роль «Ежика в тумане» плавно перейдет от Заказчика (в начале проекта) к вам – Исполнителю (на этапе сдачи проекта). Потому что, все риски того, что продукт не соответствует ожиданиям Заказчика, на этапе его сдачи, лягут на ваши плечи.</a:t>
            </a:r>
          </a:p>
        </p:txBody>
      </p:sp>
      <p:sp>
        <p:nvSpPr>
          <p:cNvPr id="4" name="Номер слайда 3"/>
          <p:cNvSpPr>
            <a:spLocks noGrp="1"/>
          </p:cNvSpPr>
          <p:nvPr>
            <p:ph type="sldNum" sz="quarter" idx="10"/>
          </p:nvPr>
        </p:nvSpPr>
        <p:spPr/>
        <p:txBody>
          <a:bodyPr/>
          <a:lstStyle/>
          <a:p>
            <a:fld id="{40ECBB6D-3102-4938-A0BE-C73099B6994B}" type="slidenum">
              <a:rPr lang="ru-RU" smtClean="0"/>
              <a:pPr/>
              <a:t>11</a:t>
            </a:fld>
            <a:endParaRPr lang="ru-R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charset="0"/>
              <a:buNone/>
              <a:tabLst/>
              <a:defRPr/>
            </a:pPr>
            <a:r>
              <a:rPr lang="ru-RU" baseline="0" dirty="0" smtClean="0"/>
              <a:t>Итак, мы рассмотрели, что же делает РП при управлении проектом. Теперь, основываясь на предыдущих слайдах, давайте попробуем сформулировать, какие же навыки должны быть у РП?</a:t>
            </a:r>
            <a:endParaRPr lang="ru-RU" dirty="0" smtClean="0"/>
          </a:p>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12</a:t>
            </a:fld>
            <a:endParaRPr lang="ru-R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r>
              <a:rPr lang="ru-RU" dirty="0" smtClean="0"/>
              <a:t>Я</a:t>
            </a:r>
            <a:r>
              <a:rPr lang="ru-RU" baseline="0" dirty="0" smtClean="0"/>
              <a:t> специально не указал, что РП должен обладать серьезными техническими знаниями в языках программирования, или в используемом на проекте оборудовании и т.д. РП должен прежде всего обладать определенными знаниями в том домене, в котором ему предстоит вести проект (например, </a:t>
            </a:r>
            <a:r>
              <a:rPr lang="en-US" baseline="0" dirty="0" smtClean="0"/>
              <a:t>Retail</a:t>
            </a:r>
            <a:r>
              <a:rPr lang="ru-RU" baseline="0" dirty="0" smtClean="0"/>
              <a:t>, бухгалтерия, </a:t>
            </a:r>
            <a:r>
              <a:rPr lang="en-US" baseline="0" dirty="0" smtClean="0"/>
              <a:t>ERP </a:t>
            </a:r>
            <a:r>
              <a:rPr lang="ru-RU" baseline="0" dirty="0" smtClean="0"/>
              <a:t>и т.д.). Эти знания нужны ему, чтобы он мог более менее сопоставлять ожидания заказчика, с предполагаемым функционалом, который будет реализован в продукте. Но при этом ему не обязательно становится экспертом в данном домене.</a:t>
            </a:r>
          </a:p>
          <a:p>
            <a:pPr>
              <a:buFont typeface="Arial" charset="0"/>
              <a:buNone/>
            </a:pPr>
            <a:r>
              <a:rPr lang="ru-RU" baseline="0" dirty="0" smtClean="0"/>
              <a:t>В большей степени современный РП должен владеть навыками в области проектного управления и использовании специфического инструментария для управления проектами, принятого в его организации.</a:t>
            </a: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13</a:t>
            </a:fld>
            <a:endParaRPr lang="ru-RU"/>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charset="0"/>
              <a:buNone/>
              <a:tabLst/>
              <a:defRPr/>
            </a:pPr>
            <a:r>
              <a:rPr lang="ru-RU" baseline="0" dirty="0" smtClean="0"/>
              <a:t>Не стоит забывать, что все общепризнанные технологии проектного управления: </a:t>
            </a:r>
            <a:r>
              <a:rPr lang="en-US" baseline="0" dirty="0" smtClean="0"/>
              <a:t>PMBOK, PRINCE2, Agile, Scrum </a:t>
            </a:r>
            <a:r>
              <a:rPr lang="ru-RU" baseline="0" dirty="0" smtClean="0"/>
              <a:t>и т.д. – это прежде всего набор лучших практик в области проектного управления, которым можно следовать на вашем проекте, но… Следование этим практикам не означает, что ваш проект автоматически становится успешным. Каждый проект требует </a:t>
            </a:r>
            <a:r>
              <a:rPr lang="ru-RU" baseline="0" dirty="0" err="1" smtClean="0"/>
              <a:t>подстраивания</a:t>
            </a:r>
            <a:r>
              <a:rPr lang="ru-RU" baseline="0" dirty="0" smtClean="0"/>
              <a:t> этих практик под ваши конкретные условия.</a:t>
            </a:r>
            <a:endParaRPr lang="ru-RU" dirty="0" smtClean="0"/>
          </a:p>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14</a:t>
            </a:fld>
            <a:endParaRPr lang="ru-RU"/>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r>
              <a:rPr lang="ru-RU" dirty="0" smtClean="0"/>
              <a:t>Я не случайно</a:t>
            </a:r>
            <a:r>
              <a:rPr lang="ru-RU" baseline="0" dirty="0" smtClean="0"/>
              <a:t> на первое место поставил управление мотивацией команды. Это очень важный навык, которым должен обладать РП. При этом нужно четко понимать, что в проектной команде речь, прежде всего, идет о нематериальной мотивации. Это связано с тем, что на уровне РП, очень мало рычагов материальной стимуляции, кроме пожалуй </a:t>
            </a:r>
            <a:r>
              <a:rPr lang="ru-RU" baseline="0" dirty="0" err="1" smtClean="0"/>
              <a:t>депремирования</a:t>
            </a:r>
            <a:r>
              <a:rPr lang="ru-RU" baseline="0" dirty="0" smtClean="0"/>
              <a:t> специалиста. Каждый проект имеет утвержденный бюджет, и, исходя из этого бюджета, для всех участников проекта утвержден предел материальной стимуляции, в случае успешного выполнения работ. И выше этого предела прыгнуть не получиться, потому, что бюджет проекта – конечен и взять дополнительные средства просто неоткуда.</a:t>
            </a:r>
          </a:p>
          <a:p>
            <a:pPr>
              <a:buFont typeface="Arial" charset="0"/>
              <a:buNone/>
            </a:pPr>
            <a:r>
              <a:rPr lang="ru-RU" baseline="0" dirty="0" smtClean="0"/>
              <a:t>Соответственно, РП должен найти свой ключик к каждому члену его команды и чем-то его заинтересовать (кого-то сложной задачей, кого-то новой ролью на проекте, зависит от конкретного специалиста).</a:t>
            </a:r>
          </a:p>
          <a:p>
            <a:pPr>
              <a:buFont typeface="Arial" charset="0"/>
              <a:buNone/>
            </a:pPr>
            <a:r>
              <a:rPr lang="ru-RU" baseline="0" dirty="0" smtClean="0"/>
              <a:t>Коммуникации между членами проектной групп должны быть прямыми. Это означает, что любой специалист может обратиться за помощью, советом и т.д. к любому из своих коллег, непосредственно, напрямую. Но при этом нужно постараться исключить «лишний шум» в коммуникациях. Проектные коммуникации должны использоваться только для проектных задач, все персональные вопросы должны всегда выноситься на внерабочее общение.</a:t>
            </a:r>
          </a:p>
          <a:p>
            <a:pPr>
              <a:buFont typeface="Arial" charset="0"/>
              <a:buNone/>
            </a:pPr>
            <a:r>
              <a:rPr lang="ru-RU" dirty="0" smtClean="0"/>
              <a:t>Для</a:t>
            </a:r>
            <a:r>
              <a:rPr lang="ru-RU" baseline="0" dirty="0" smtClean="0"/>
              <a:t> сбалансированного выполнения проекта, РП должен уметь балансировать назначения специалистов на задачи проекта. Это означает, что выбор исполнителя на задачу проекта, определяется сложностью это задачи. Т.е. на хорошо понятную задачу не нужно назначать ведущего программиста, так же как на задачу разработки архитектуры решения нельзя ставить новичка. Также нужно всегда помнить, что специалисты на ваших проектах должны развиваться. Развивать свои навыки, как технические, так и управленческие и организационные.</a:t>
            </a:r>
          </a:p>
          <a:p>
            <a:pPr>
              <a:buFont typeface="Arial" charset="0"/>
              <a:buNone/>
            </a:pPr>
            <a:r>
              <a:rPr lang="ru-RU" baseline="0" dirty="0" smtClean="0"/>
              <a:t>О важности управления временем на проекте, не зачем даже и говорить. Любой РП понимает, как это важно.</a:t>
            </a:r>
          </a:p>
        </p:txBody>
      </p:sp>
      <p:sp>
        <p:nvSpPr>
          <p:cNvPr id="4" name="Номер слайда 3"/>
          <p:cNvSpPr>
            <a:spLocks noGrp="1"/>
          </p:cNvSpPr>
          <p:nvPr>
            <p:ph type="sldNum" sz="quarter" idx="10"/>
          </p:nvPr>
        </p:nvSpPr>
        <p:spPr/>
        <p:txBody>
          <a:bodyPr/>
          <a:lstStyle/>
          <a:p>
            <a:fld id="{40ECBB6D-3102-4938-A0BE-C73099B6994B}" type="slidenum">
              <a:rPr lang="ru-RU" smtClean="0"/>
              <a:pPr/>
              <a:t>15</a:t>
            </a:fld>
            <a:endParaRPr lang="ru-RU"/>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charset="0"/>
              <a:buNone/>
              <a:tabLst/>
              <a:defRPr/>
            </a:pPr>
            <a:r>
              <a:rPr lang="ru-RU" baseline="0" dirty="0" smtClean="0"/>
              <a:t>Руководитель проекта является примером для проектной команды. Если он сам не соблюдает озвученные им правила, то и команда не будет их соблюдать.</a:t>
            </a:r>
            <a:endParaRPr lang="ru-RU" dirty="0" smtClean="0"/>
          </a:p>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16</a:t>
            </a:fld>
            <a:endParaRPr lang="ru-RU"/>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r>
              <a:rPr lang="ru-RU" dirty="0" smtClean="0"/>
              <a:t>Для РП очень важна коммуникабельность.</a:t>
            </a:r>
            <a:r>
              <a:rPr lang="ru-RU" baseline="0" dirty="0" smtClean="0"/>
              <a:t> По ходу проекта, РП вынужден много взаимодействовать как с членами проектной группы, так и с Заказчиком. Поэтому хороший РП должен быть всегда открыт для диалога с любым участником проекта, будь то подчиненный или представитель Заказчика.</a:t>
            </a:r>
          </a:p>
          <a:p>
            <a:pPr>
              <a:buFont typeface="Arial" charset="0"/>
              <a:buNone/>
            </a:pPr>
            <a:r>
              <a:rPr lang="ru-RU" baseline="0" dirty="0" smtClean="0"/>
              <a:t>Очень важно для РП уметь правильно вести переписку. Электронная почта прочно вошла в нашу жизнь и активно используется в проектных коммуникациях. Поэтому очень важно, что бы ваши сообщения были своевременны и содержательны.</a:t>
            </a:r>
          </a:p>
          <a:p>
            <a:pPr>
              <a:buFont typeface="Arial" charset="0"/>
              <a:buNone/>
            </a:pPr>
            <a:r>
              <a:rPr lang="ru-RU" baseline="0" dirty="0" smtClean="0"/>
              <a:t>Также РП должен владеть переговорной техникой, потому что ему приходится вести совещания по сдаче продукта, а также переговоры по расширению проекта. Ну естественно, что для того, чтобы  переговоры прошли успешно, РП должен уметь проводить презентации, и иметь опыт публичных выступлений.</a:t>
            </a:r>
          </a:p>
          <a:p>
            <a:pPr>
              <a:buFont typeface="Arial" charset="0"/>
              <a:buNone/>
            </a:pPr>
            <a:endParaRPr lang="ru-RU" baseline="0" dirty="0" smtClean="0"/>
          </a:p>
        </p:txBody>
      </p:sp>
      <p:sp>
        <p:nvSpPr>
          <p:cNvPr id="4" name="Номер слайда 3"/>
          <p:cNvSpPr>
            <a:spLocks noGrp="1"/>
          </p:cNvSpPr>
          <p:nvPr>
            <p:ph type="sldNum" sz="quarter" idx="10"/>
          </p:nvPr>
        </p:nvSpPr>
        <p:spPr/>
        <p:txBody>
          <a:bodyPr/>
          <a:lstStyle/>
          <a:p>
            <a:fld id="{40ECBB6D-3102-4938-A0BE-C73099B6994B}" type="slidenum">
              <a:rPr lang="ru-RU" smtClean="0"/>
              <a:pPr/>
              <a:t>17</a:t>
            </a:fld>
            <a:endParaRPr lang="ru-RU"/>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charset="0"/>
              <a:buNone/>
              <a:tabLst/>
              <a:defRPr/>
            </a:pPr>
            <a:r>
              <a:rPr lang="ru-RU" baseline="0" dirty="0" smtClean="0"/>
              <a:t>Данное правило должно соблюдаться всегда. И это очень важно. Даже если речь идет о расширении проекта, именно РП должен вести эти переговоры. Когда у Заказчика появляется несколько точек контакта с Исполнителем – это всегда очень плохо, т.к. появляется большая вероятность передачи неавторизованной информации от Исполнителя к Заказчику, что  в конечном счете может вызвать проблемы на проекте.</a:t>
            </a:r>
            <a:endParaRPr lang="ru-RU" dirty="0" smtClean="0"/>
          </a:p>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18</a:t>
            </a:fld>
            <a:endParaRPr lang="ru-RU"/>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charset="0"/>
              <a:buNone/>
              <a:tabLst/>
              <a:defRPr/>
            </a:pPr>
            <a:r>
              <a:rPr lang="ru-RU" baseline="0" dirty="0" smtClean="0"/>
              <a:t>По моему мнению, руководитель проекта это прежде всего управленец. Причем </a:t>
            </a:r>
            <a:r>
              <a:rPr lang="ru-RU" baseline="0" dirty="0" err="1" smtClean="0"/>
              <a:t>бэкграунд</a:t>
            </a:r>
            <a:r>
              <a:rPr lang="ru-RU" baseline="0" dirty="0" smtClean="0"/>
              <a:t> РП неважен. Он может быть бывшим технарем или коммерсантом, или изначально по образованию менеджером. И именно поэтому, современный РП должен владеть прежде всего менеджерскими качествами, по работе с персоналом, по эффективной коммуникации и уже потом владеть техническими навыками.</a:t>
            </a:r>
            <a:endParaRPr lang="ru-RU" dirty="0" smtClean="0"/>
          </a:p>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19</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r>
              <a:rPr lang="ru-RU" dirty="0" smtClean="0"/>
              <a:t>Прежде чем мы начнем говорить о том, какие</a:t>
            </a:r>
            <a:r>
              <a:rPr lang="ru-RU" baseline="0" dirty="0" smtClean="0"/>
              <a:t> навыки нужны современному руководителю проекта, давайте попробуем определить кто же он. Итак, основной вопрос, кто же он – Руководитель проекта:</a:t>
            </a:r>
          </a:p>
          <a:p>
            <a:pPr marL="171450" indent="-171450">
              <a:buFont typeface="Arial" pitchFamily="34" charset="0"/>
              <a:buChar char="•"/>
            </a:pPr>
            <a:r>
              <a:rPr lang="ru-RU" baseline="0" dirty="0" smtClean="0"/>
              <a:t>Технический специалист?</a:t>
            </a:r>
          </a:p>
          <a:p>
            <a:pPr marL="171450" indent="-171450">
              <a:buFont typeface="Arial" pitchFamily="34" charset="0"/>
              <a:buChar char="•"/>
            </a:pPr>
            <a:r>
              <a:rPr lang="en-US" baseline="0" dirty="0" smtClean="0"/>
              <a:t>Salesman</a:t>
            </a:r>
            <a:r>
              <a:rPr lang="ru-RU" baseline="0" dirty="0" smtClean="0"/>
              <a:t>?</a:t>
            </a:r>
          </a:p>
          <a:p>
            <a:pPr marL="171450" indent="-171450">
              <a:buFont typeface="Arial" pitchFamily="34" charset="0"/>
              <a:buChar char="•"/>
            </a:pPr>
            <a:r>
              <a:rPr lang="ru-RU" baseline="0" dirty="0" smtClean="0"/>
              <a:t>Управленец?</a:t>
            </a:r>
          </a:p>
          <a:p>
            <a:pPr>
              <a:buFont typeface="Arial" charset="0"/>
              <a:buNone/>
            </a:pPr>
            <a:r>
              <a:rPr lang="ru-RU" dirty="0" smtClean="0"/>
              <a:t>Прежде чем мы ответим</a:t>
            </a:r>
            <a:r>
              <a:rPr lang="ru-RU" baseline="0" dirty="0" smtClean="0"/>
              <a:t> на этот вопрос, давайте попробуем разобраться, какие же функции он выполняет на проекте, а также его зоны ответственности.</a:t>
            </a: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2</a:t>
            </a:fld>
            <a:endParaRPr lang="ru-RU"/>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20</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r>
              <a:rPr lang="ru-RU" dirty="0" smtClean="0"/>
              <a:t>Руководитель</a:t>
            </a:r>
            <a:r>
              <a:rPr lang="ru-RU" baseline="0" dirty="0" smtClean="0"/>
              <a:t> любого проекта ответственен за результаты этого проекта, как перед своим внутренним руководством, так и перед Заказчиком. Иногда эта ответственность «смертельна».</a:t>
            </a:r>
            <a:r>
              <a:rPr lang="ru-RU" baseline="0" dirty="0"/>
              <a:t> </a:t>
            </a:r>
            <a:r>
              <a:rPr lang="ru-RU" baseline="0" dirty="0" smtClean="0"/>
              <a:t>Об этом никогда нельзя забывать ни самому Руководителю проекта, ни членам проектной группы. И именно эта ответственность и диктует те действия, которые должен выполнять руководитель проекта.</a:t>
            </a:r>
          </a:p>
        </p:txBody>
      </p:sp>
      <p:sp>
        <p:nvSpPr>
          <p:cNvPr id="4" name="Номер слайда 3"/>
          <p:cNvSpPr>
            <a:spLocks noGrp="1"/>
          </p:cNvSpPr>
          <p:nvPr>
            <p:ph type="sldNum" sz="quarter" idx="10"/>
          </p:nvPr>
        </p:nvSpPr>
        <p:spPr/>
        <p:txBody>
          <a:bodyPr/>
          <a:lstStyle/>
          <a:p>
            <a:fld id="{40ECBB6D-3102-4938-A0BE-C73099B6994B}" type="slidenum">
              <a:rPr lang="ru-RU" smtClean="0"/>
              <a:pPr/>
              <a:t>3</a:t>
            </a:fld>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r>
              <a:rPr lang="ru-RU" dirty="0" smtClean="0"/>
              <a:t>Поскольку руководитель</a:t>
            </a:r>
            <a:r>
              <a:rPr lang="ru-RU" baseline="0" dirty="0" smtClean="0"/>
              <a:t> проекта ответственен за результаты проекта, он должен выполнять следующие функции на проекте:</a:t>
            </a:r>
          </a:p>
          <a:p>
            <a:pPr marL="171450" indent="-171450">
              <a:buFont typeface="Arial" pitchFamily="34" charset="0"/>
              <a:buChar char="•"/>
            </a:pPr>
            <a:r>
              <a:rPr lang="ru-RU" baseline="0" dirty="0" smtClean="0"/>
              <a:t>Обеспечивать приемлемый уровень качества продукта проекта;</a:t>
            </a:r>
          </a:p>
          <a:p>
            <a:pPr marL="171450" indent="-171450">
              <a:buFont typeface="Arial" pitchFamily="34" charset="0"/>
              <a:buChar char="•"/>
            </a:pPr>
            <a:r>
              <a:rPr lang="ru-RU" baseline="0" dirty="0" smtClean="0"/>
              <a:t>Обеспечивать рабочие условия для команды проекта;</a:t>
            </a:r>
          </a:p>
          <a:p>
            <a:pPr marL="171450" indent="-171450">
              <a:buFont typeface="Arial" pitchFamily="34" charset="0"/>
              <a:buChar char="•"/>
            </a:pPr>
            <a:r>
              <a:rPr lang="ru-RU" baseline="0" dirty="0" smtClean="0"/>
              <a:t>Взаимодействовать с Заказчиком и другими заинтересованными сторонами проекта.</a:t>
            </a:r>
            <a:endParaRPr lang="ru-RU" baseline="0" dirty="0"/>
          </a:p>
          <a:p>
            <a:pPr marL="0" indent="0">
              <a:buFont typeface="Arial" pitchFamily="34" charset="0"/>
              <a:buNone/>
            </a:pPr>
            <a:r>
              <a:rPr lang="ru-RU" baseline="0" dirty="0" smtClean="0"/>
              <a:t>Довольно общие фразы, но на следующих слайдах, мы подробнее разберем каждую из этих областей.</a:t>
            </a:r>
          </a:p>
        </p:txBody>
      </p:sp>
      <p:sp>
        <p:nvSpPr>
          <p:cNvPr id="4" name="Номер слайда 3"/>
          <p:cNvSpPr>
            <a:spLocks noGrp="1"/>
          </p:cNvSpPr>
          <p:nvPr>
            <p:ph type="sldNum" sz="quarter" idx="10"/>
          </p:nvPr>
        </p:nvSpPr>
        <p:spPr/>
        <p:txBody>
          <a:bodyPr/>
          <a:lstStyle/>
          <a:p>
            <a:fld id="{40ECBB6D-3102-4938-A0BE-C73099B6994B}" type="slidenum">
              <a:rPr lang="ru-RU" smtClean="0"/>
              <a:pPr/>
              <a:t>4</a:t>
            </a:fld>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r>
              <a:rPr lang="ru-RU" dirty="0" smtClean="0"/>
              <a:t>Прежде всего давайте определимся, что такое качество продукта.</a:t>
            </a:r>
            <a:r>
              <a:rPr lang="ru-RU" baseline="0" dirty="0" smtClean="0"/>
              <a:t> Качество продукта - это соответствие его характеристик ожиданиям заказчика. Именно, поэтому я поставил управление ожиданиями заказчика на первое место. И да, я считаю, что именно РП должен идентифицировать и управлять ожиданиями Заказчика, а не аналитик проекта. Я еще не встречал ни одного проекта, на котором, аналитик был бы выделен на всю длительность выполнения работ. А ожидания Заказчика эволюционируют по ходу его выполнения и требуют отражения в продукте проекта. Или наоборот, ожидания Заказчика должны быть скорректированы по результатам выполнения работ проекта, в силу возникающих технических и технологических ограничений.</a:t>
            </a:r>
          </a:p>
          <a:p>
            <a:pPr>
              <a:buFont typeface="Arial" charset="0"/>
              <a:buNone/>
            </a:pPr>
            <a:r>
              <a:rPr lang="ru-RU" baseline="0" dirty="0" smtClean="0"/>
              <a:t>Также очень важно определиться с тем, как будет организован процесс управления требованиями на проекте. Не секрет, что в ходе выполнения проекта, Заказчик может менять требования к продукту, что называется на лету. И хорошо, если вы ведете этот проект по контрактам типа: </a:t>
            </a:r>
            <a:r>
              <a:rPr lang="en-US" baseline="0" dirty="0" err="1" smtClean="0"/>
              <a:t>Time&amp;Material</a:t>
            </a:r>
            <a:r>
              <a:rPr lang="en-US" baseline="0" dirty="0" smtClean="0"/>
              <a:t> </a:t>
            </a:r>
            <a:r>
              <a:rPr lang="ru-RU" baseline="0" dirty="0" smtClean="0"/>
              <a:t>или Контракт с возмещением затрат, а если у вас контракт с фиксированной ценой?</a:t>
            </a:r>
          </a:p>
          <a:p>
            <a:pPr>
              <a:buFont typeface="Arial" charset="0"/>
              <a:buNone/>
            </a:pPr>
            <a:r>
              <a:rPr lang="ru-RU" baseline="0" dirty="0" smtClean="0"/>
              <a:t>Под соблюдением проектных метрик, я понимаю соблюдение таких параметров проекта как: контроль сроков, бюджета проекта. Работа с рисками и проблемами на проекте.</a:t>
            </a:r>
          </a:p>
          <a:p>
            <a:pPr>
              <a:buFont typeface="Arial" charset="0"/>
              <a:buNone/>
            </a:pPr>
            <a:r>
              <a:rPr lang="ru-RU" baseline="0" dirty="0" smtClean="0"/>
              <a:t>Также немаловажную роль в обеспечении качества продукта проекта, играет проведение аудитов качества. В принципе в ходе таких аудитов, вы проверяете насколько вы следуете процессам управления проектами принятыми в вашей компании. Также проверяется насколько хорошо задокументирован сам проект, его результаты (в том числе промежуточные). Также немаловажно работать с индексом удовлетворенности заказчика. Индекс удовлетворенности заказчика отражает не только факт удовлетворенности заказчика от полученного результата, но также  это и обратная связь для РП, показывающая насколько хорошо мы отработали с этим заказчиком.</a:t>
            </a:r>
          </a:p>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5</a:t>
            </a:fld>
            <a:endParaRPr 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6</a:t>
            </a:fld>
            <a:endParaRPr 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r>
              <a:rPr lang="ru-RU" dirty="0" smtClean="0"/>
              <a:t>Теперь давайте подумаем.</a:t>
            </a:r>
            <a:r>
              <a:rPr lang="ru-RU" baseline="0" dirty="0" smtClean="0"/>
              <a:t> Должен ли РП выполнять все эти действия, показанные на слайде? На мой взгляд нет. Даже если ему это хочется. Выполнение технических задач вредно для РП, т.к. отвлекает его от непосредственного выполнения работ по управлению проектом.</a:t>
            </a: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7</a:t>
            </a:fld>
            <a:endParaRPr lang="ru-R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r>
              <a:rPr lang="ru-RU" dirty="0" smtClean="0"/>
              <a:t>Немаловажный аспект работы РП – это организация</a:t>
            </a:r>
            <a:r>
              <a:rPr lang="ru-RU" baseline="0" dirty="0" smtClean="0"/>
              <a:t> рабочих условий для команды проекта. И это не только организация рабочего места программиста или </a:t>
            </a:r>
            <a:r>
              <a:rPr lang="ru-RU" baseline="0" dirty="0" err="1" smtClean="0"/>
              <a:t>тестировщика</a:t>
            </a:r>
            <a:r>
              <a:rPr lang="ru-RU" baseline="0" dirty="0" smtClean="0"/>
              <a:t>, и обеспечение его необходимыми лицензиями. Это также и описание требований к оформлению и составу проектной документации, к хранению исходных кодов, состав и содержание тестовых данных.</a:t>
            </a:r>
          </a:p>
          <a:p>
            <a:pPr>
              <a:buFont typeface="Arial" charset="0"/>
              <a:buNone/>
            </a:pPr>
            <a:r>
              <a:rPr lang="ru-RU" baseline="0" dirty="0" smtClean="0"/>
              <a:t>Вне зависимости от того, какую методику вы выберите для ведения проекта (</a:t>
            </a:r>
            <a:r>
              <a:rPr lang="en-US" baseline="0" dirty="0" smtClean="0"/>
              <a:t>Agile, Extreme Programing, Waterfall, Scrum, etc.)</a:t>
            </a:r>
            <a:r>
              <a:rPr lang="ru-RU" baseline="0" dirty="0" smtClean="0"/>
              <a:t>, на основе выбранной методики вы должны определить общие правила игры для всех членов проектной команды. Должны быть четко проговорены типы проектных совещаний (</a:t>
            </a:r>
            <a:r>
              <a:rPr lang="en-US" baseline="0" dirty="0" smtClean="0"/>
              <a:t>Status Update, Stand Up meetings, etc.</a:t>
            </a:r>
            <a:r>
              <a:rPr lang="ru-RU" baseline="0" dirty="0" smtClean="0"/>
              <a:t>), их периодичность и длительность. Правила эскалации любых вопросов и проблем, возникающих по ходу проекта. Своевременная эскалация может значительно сократить время решения возникшего вопроса или проблемы, а также позволит снизить негативное влияние на проект. Но РП не может быть вне этих правил, они обязательны для всех членов проектной команды.</a:t>
            </a:r>
          </a:p>
          <a:p>
            <a:pPr>
              <a:buFont typeface="Arial" charset="0"/>
              <a:buNone/>
            </a:pPr>
            <a:r>
              <a:rPr lang="ru-RU" baseline="0" dirty="0" smtClean="0"/>
              <a:t>Под </a:t>
            </a:r>
            <a:r>
              <a:rPr lang="ru-RU" baseline="0" dirty="0" err="1" smtClean="0"/>
              <a:t>внутрикомандными</a:t>
            </a:r>
            <a:r>
              <a:rPr lang="ru-RU" baseline="0" dirty="0" smtClean="0"/>
              <a:t> отношениями я подразумеваю отношения между членами проектной группы на личностном уровне. Это тоже очень важно. Внутри команды между всеми ее членами должны быть доверительные отношения. Это позволит добиться лучших результатов на проекте.</a:t>
            </a:r>
          </a:p>
          <a:p>
            <a:pPr>
              <a:buFont typeface="Arial" charset="0"/>
              <a:buNone/>
            </a:pPr>
            <a:r>
              <a:rPr lang="ru-RU" baseline="0" dirty="0" smtClean="0"/>
              <a:t>Нельзя также забывать про мотивацию проектной команды. Мотивация проектной команды полностью епархия РП. Готовых рецептов по мотивации группы людей не существует. И даже более того, то что мотивирует одного человека, может оказаться сильнейшим </a:t>
            </a:r>
            <a:r>
              <a:rPr lang="ru-RU" baseline="0" dirty="0" err="1" smtClean="0"/>
              <a:t>демотиватором</a:t>
            </a:r>
            <a:r>
              <a:rPr lang="ru-RU" baseline="0" dirty="0" smtClean="0"/>
              <a:t> для другого. Поэтому здесь РП должен работать в полевых условиях, опираясь на свой опыт и на личности людей, с которыми вы работаете.</a:t>
            </a: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8</a:t>
            </a:fld>
            <a:endParaRPr lang="ru-R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r>
              <a:rPr lang="ru-RU" dirty="0" smtClean="0"/>
              <a:t>Вообще основная цель данной функции, это согласование целей участников проектной команды,</a:t>
            </a:r>
            <a:r>
              <a:rPr lang="ru-RU" baseline="0" dirty="0" smtClean="0"/>
              <a:t> как с целями самого проекта, так и с целями других участников проектной команды. Если этого не сделать, то мы рискуем попасть в ситуацию подобной той, что описана в знаменитой басне Ивана Андреевича Крылова. Каждый сотрудник начнет делать проект в соответствии со своими целями, в результате произойдет рассогласованность действий команды и как результат падение качества продукта проекта и увеличение сроков работ.</a:t>
            </a:r>
          </a:p>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9</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en-US" smtClean="0"/>
              <a:t>Click to edit Master title style</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mtClean="0"/>
              <a:t>Click to edit Master title style</a:t>
            </a:r>
            <a:endParaRPr lang="ru-RU"/>
          </a:p>
        </p:txBody>
      </p:sp>
      <p:sp>
        <p:nvSpPr>
          <p:cNvPr id="3" name="Вертикальный текст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Дата 3"/>
          <p:cNvSpPr>
            <a:spLocks noGrp="1"/>
          </p:cNvSpPr>
          <p:nvPr>
            <p:ph type="dt" sz="half" idx="10"/>
          </p:nvPr>
        </p:nvSpPr>
        <p:spPr>
          <a:xfrm>
            <a:off x="1691680" y="6356350"/>
            <a:ext cx="1152128" cy="365125"/>
          </a:xfrm>
          <a:prstGeom prst="rect">
            <a:avLst/>
          </a:prstGeom>
        </p:spPr>
        <p:txBody>
          <a:bodyPr/>
          <a:lstStyle/>
          <a:p>
            <a:endParaRPr lang="ru-RU"/>
          </a:p>
        </p:txBody>
      </p:sp>
      <p:sp>
        <p:nvSpPr>
          <p:cNvPr id="5" name="Нижний колонтитул 4"/>
          <p:cNvSpPr>
            <a:spLocks noGrp="1"/>
          </p:cNvSpPr>
          <p:nvPr>
            <p:ph type="ftr" sz="quarter" idx="11"/>
          </p:nvPr>
        </p:nvSpPr>
        <p:spPr>
          <a:xfrm>
            <a:off x="1187624" y="6420810"/>
            <a:ext cx="6408712" cy="365125"/>
          </a:xfrm>
          <a:prstGeom prst="rect">
            <a:avLst/>
          </a:prstGeom>
        </p:spPr>
        <p:txBody>
          <a:bodyPr/>
          <a:lstStyle/>
          <a:p>
            <a:r>
              <a:rPr lang="ru-RU" smtClean="0"/>
              <a:t>Андрей Майоров (</a:t>
            </a:r>
            <a:r>
              <a:rPr lang="en-US" smtClean="0"/>
              <a:t>xor@byte-force.com, twitter.com/xorets)</a:t>
            </a:r>
            <a:endParaRPr lang="ru-RU"/>
          </a:p>
        </p:txBody>
      </p:sp>
      <p:sp>
        <p:nvSpPr>
          <p:cNvPr id="6" name="Номер слайда 5"/>
          <p:cNvSpPr>
            <a:spLocks noGrp="1"/>
          </p:cNvSpPr>
          <p:nvPr>
            <p:ph type="sldNum" sz="quarter" idx="12"/>
          </p:nvPr>
        </p:nvSpPr>
        <p:spPr>
          <a:xfrm>
            <a:off x="7812360" y="6438726"/>
            <a:ext cx="899120" cy="365125"/>
          </a:xfrm>
          <a:prstGeom prst="rect">
            <a:avLst/>
          </a:prstGeom>
        </p:spPr>
        <p:txBody>
          <a:bodyPr/>
          <a:lstStyle/>
          <a:p>
            <a:fld id="{82464181-07E1-4CA6-BDAF-86CD0CF8B73E}"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en-US" smtClean="0"/>
              <a:t>Click to edit Master title style</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Дата 3"/>
          <p:cNvSpPr>
            <a:spLocks noGrp="1"/>
          </p:cNvSpPr>
          <p:nvPr>
            <p:ph type="dt" sz="half" idx="10"/>
          </p:nvPr>
        </p:nvSpPr>
        <p:spPr>
          <a:xfrm>
            <a:off x="1691680" y="6356350"/>
            <a:ext cx="1152128" cy="365125"/>
          </a:xfrm>
          <a:prstGeom prst="rect">
            <a:avLst/>
          </a:prstGeom>
        </p:spPr>
        <p:txBody>
          <a:bodyPr/>
          <a:lstStyle/>
          <a:p>
            <a:endParaRPr lang="ru-RU"/>
          </a:p>
        </p:txBody>
      </p:sp>
      <p:sp>
        <p:nvSpPr>
          <p:cNvPr id="5" name="Нижний колонтитул 4"/>
          <p:cNvSpPr>
            <a:spLocks noGrp="1"/>
          </p:cNvSpPr>
          <p:nvPr>
            <p:ph type="ftr" sz="quarter" idx="11"/>
          </p:nvPr>
        </p:nvSpPr>
        <p:spPr>
          <a:xfrm>
            <a:off x="1187624" y="6420810"/>
            <a:ext cx="6408712" cy="365125"/>
          </a:xfrm>
          <a:prstGeom prst="rect">
            <a:avLst/>
          </a:prstGeom>
        </p:spPr>
        <p:txBody>
          <a:bodyPr/>
          <a:lstStyle/>
          <a:p>
            <a:r>
              <a:rPr lang="ru-RU" smtClean="0"/>
              <a:t>Андрей Майоров (</a:t>
            </a:r>
            <a:r>
              <a:rPr lang="en-US" smtClean="0"/>
              <a:t>xor@byte-force.com, twitter.com/xorets)</a:t>
            </a:r>
            <a:endParaRPr lang="ru-RU"/>
          </a:p>
        </p:txBody>
      </p:sp>
      <p:sp>
        <p:nvSpPr>
          <p:cNvPr id="6" name="Номер слайда 5"/>
          <p:cNvSpPr>
            <a:spLocks noGrp="1"/>
          </p:cNvSpPr>
          <p:nvPr>
            <p:ph type="sldNum" sz="quarter" idx="12"/>
          </p:nvPr>
        </p:nvSpPr>
        <p:spPr>
          <a:xfrm>
            <a:off x="7812360" y="6438726"/>
            <a:ext cx="899120" cy="365125"/>
          </a:xfrm>
          <a:prstGeom prst="rect">
            <a:avLst/>
          </a:prstGeom>
        </p:spPr>
        <p:txBody>
          <a:bodyPr/>
          <a:lstStyle/>
          <a:p>
            <a:fld id="{82464181-07E1-4CA6-BDAF-86CD0CF8B73E}"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lgn="ctr">
              <a:defRPr/>
            </a:lvl1pPr>
          </a:lstStyle>
          <a:p>
            <a:r>
              <a:rPr lang="en-US" smtClean="0"/>
              <a:t>Click to edit Master title style</a:t>
            </a:r>
            <a:endParaRPr lang="ru-RU" dirty="0"/>
          </a:p>
        </p:txBody>
      </p:sp>
      <p:sp>
        <p:nvSpPr>
          <p:cNvPr id="3" name="Содержимое 2"/>
          <p:cNvSpPr>
            <a:spLocks noGrp="1"/>
          </p:cNvSpPr>
          <p:nvPr>
            <p:ph idx="1"/>
          </p:nvPr>
        </p:nvSpPr>
        <p:spPr/>
        <p:txBody>
          <a:bodyPr/>
          <a:lstStyle>
            <a:lvl1pPr>
              <a:buFontTx/>
              <a:buNone/>
              <a:defRPr/>
            </a:lvl1pPr>
            <a:lvl2pPr>
              <a:buFont typeface="Arial" pitchFamily="34" charset="0"/>
              <a:buChar char="•"/>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mtClean="0"/>
              <a:t>Click to edit Master title style</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Дата 4"/>
          <p:cNvSpPr>
            <a:spLocks noGrp="1"/>
          </p:cNvSpPr>
          <p:nvPr>
            <p:ph type="dt" sz="half" idx="10"/>
          </p:nvPr>
        </p:nvSpPr>
        <p:spPr>
          <a:xfrm>
            <a:off x="1691680" y="6356350"/>
            <a:ext cx="1152128" cy="365125"/>
          </a:xfrm>
          <a:prstGeom prst="rect">
            <a:avLst/>
          </a:prstGeom>
        </p:spPr>
        <p:txBody>
          <a:bodyPr/>
          <a:lstStyle/>
          <a:p>
            <a:endParaRPr lang="ru-RU"/>
          </a:p>
        </p:txBody>
      </p:sp>
      <p:sp>
        <p:nvSpPr>
          <p:cNvPr id="6" name="Нижний колонтитул 5"/>
          <p:cNvSpPr>
            <a:spLocks noGrp="1"/>
          </p:cNvSpPr>
          <p:nvPr>
            <p:ph type="ftr" sz="quarter" idx="11"/>
          </p:nvPr>
        </p:nvSpPr>
        <p:spPr>
          <a:xfrm>
            <a:off x="1187624" y="6420810"/>
            <a:ext cx="6408712" cy="365125"/>
          </a:xfrm>
          <a:prstGeom prst="rect">
            <a:avLst/>
          </a:prstGeom>
        </p:spPr>
        <p:txBody>
          <a:bodyPr/>
          <a:lstStyle/>
          <a:p>
            <a:r>
              <a:rPr lang="ru-RU" smtClean="0"/>
              <a:t>Андрей Майоров (</a:t>
            </a:r>
            <a:r>
              <a:rPr lang="en-US" smtClean="0"/>
              <a:t>xor@byte-force.com, twitter.com/xorets)</a:t>
            </a:r>
            <a:endParaRPr lang="ru-RU"/>
          </a:p>
        </p:txBody>
      </p:sp>
      <p:sp>
        <p:nvSpPr>
          <p:cNvPr id="7" name="Номер слайда 6"/>
          <p:cNvSpPr>
            <a:spLocks noGrp="1"/>
          </p:cNvSpPr>
          <p:nvPr>
            <p:ph type="sldNum" sz="quarter" idx="12"/>
          </p:nvPr>
        </p:nvSpPr>
        <p:spPr>
          <a:xfrm>
            <a:off x="7812360" y="6438726"/>
            <a:ext cx="899120" cy="365125"/>
          </a:xfrm>
          <a:prstGeom prst="rect">
            <a:avLst/>
          </a:prstGeom>
        </p:spPr>
        <p:txBody>
          <a:bodyPr/>
          <a:lstStyle/>
          <a:p>
            <a:fld id="{82464181-07E1-4CA6-BDAF-86CD0CF8B73E}"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en-US" smtClean="0"/>
              <a:t>Click to edit Master title style</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7" name="Дата 6"/>
          <p:cNvSpPr>
            <a:spLocks noGrp="1"/>
          </p:cNvSpPr>
          <p:nvPr>
            <p:ph type="dt" sz="half" idx="10"/>
          </p:nvPr>
        </p:nvSpPr>
        <p:spPr>
          <a:xfrm>
            <a:off x="1691680" y="6356350"/>
            <a:ext cx="1152128" cy="365125"/>
          </a:xfrm>
          <a:prstGeom prst="rect">
            <a:avLst/>
          </a:prstGeom>
        </p:spPr>
        <p:txBody>
          <a:bodyPr/>
          <a:lstStyle/>
          <a:p>
            <a:endParaRPr lang="ru-RU"/>
          </a:p>
        </p:txBody>
      </p:sp>
      <p:sp>
        <p:nvSpPr>
          <p:cNvPr id="8" name="Нижний колонтитул 7"/>
          <p:cNvSpPr>
            <a:spLocks noGrp="1"/>
          </p:cNvSpPr>
          <p:nvPr>
            <p:ph type="ftr" sz="quarter" idx="11"/>
          </p:nvPr>
        </p:nvSpPr>
        <p:spPr>
          <a:xfrm>
            <a:off x="1187624" y="6420810"/>
            <a:ext cx="6408712" cy="365125"/>
          </a:xfrm>
          <a:prstGeom prst="rect">
            <a:avLst/>
          </a:prstGeom>
        </p:spPr>
        <p:txBody>
          <a:bodyPr/>
          <a:lstStyle/>
          <a:p>
            <a:r>
              <a:rPr lang="ru-RU" smtClean="0"/>
              <a:t>Андрей Майоров (</a:t>
            </a:r>
            <a:r>
              <a:rPr lang="en-US" smtClean="0"/>
              <a:t>xor@byte-force.com, twitter.com/xorets)</a:t>
            </a:r>
            <a:endParaRPr lang="ru-RU"/>
          </a:p>
        </p:txBody>
      </p:sp>
      <p:sp>
        <p:nvSpPr>
          <p:cNvPr id="9" name="Номер слайда 8"/>
          <p:cNvSpPr>
            <a:spLocks noGrp="1"/>
          </p:cNvSpPr>
          <p:nvPr>
            <p:ph type="sldNum" sz="quarter" idx="12"/>
          </p:nvPr>
        </p:nvSpPr>
        <p:spPr>
          <a:xfrm>
            <a:off x="7812360" y="6438726"/>
            <a:ext cx="899120" cy="365125"/>
          </a:xfrm>
          <a:prstGeom prst="rect">
            <a:avLst/>
          </a:prstGeom>
        </p:spPr>
        <p:txBody>
          <a:bodyPr/>
          <a:lstStyle/>
          <a:p>
            <a:fld id="{82464181-07E1-4CA6-BDAF-86CD0CF8B73E}"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mtClean="0"/>
              <a:t>Click to edit Master title style</a:t>
            </a:r>
            <a:endParaRPr lang="ru-RU"/>
          </a:p>
        </p:txBody>
      </p:sp>
      <p:sp>
        <p:nvSpPr>
          <p:cNvPr id="3" name="Дата 2"/>
          <p:cNvSpPr>
            <a:spLocks noGrp="1"/>
          </p:cNvSpPr>
          <p:nvPr>
            <p:ph type="dt" sz="half" idx="10"/>
          </p:nvPr>
        </p:nvSpPr>
        <p:spPr>
          <a:xfrm>
            <a:off x="1691680" y="6356350"/>
            <a:ext cx="1152128" cy="365125"/>
          </a:xfrm>
          <a:prstGeom prst="rect">
            <a:avLst/>
          </a:prstGeom>
        </p:spPr>
        <p:txBody>
          <a:bodyPr/>
          <a:lstStyle/>
          <a:p>
            <a:endParaRPr lang="ru-RU"/>
          </a:p>
        </p:txBody>
      </p:sp>
      <p:sp>
        <p:nvSpPr>
          <p:cNvPr id="4" name="Нижний колонтитул 3"/>
          <p:cNvSpPr>
            <a:spLocks noGrp="1"/>
          </p:cNvSpPr>
          <p:nvPr>
            <p:ph type="ftr" sz="quarter" idx="11"/>
          </p:nvPr>
        </p:nvSpPr>
        <p:spPr>
          <a:xfrm>
            <a:off x="1187624" y="6420810"/>
            <a:ext cx="6408712" cy="365125"/>
          </a:xfrm>
          <a:prstGeom prst="rect">
            <a:avLst/>
          </a:prstGeom>
        </p:spPr>
        <p:txBody>
          <a:bodyPr/>
          <a:lstStyle/>
          <a:p>
            <a:r>
              <a:rPr lang="ru-RU" smtClean="0"/>
              <a:t>Андрей Майоров (</a:t>
            </a:r>
            <a:r>
              <a:rPr lang="en-US" smtClean="0"/>
              <a:t>xor@byte-force.com, twitter.com/xorets)</a:t>
            </a:r>
            <a:endParaRPr lang="ru-RU"/>
          </a:p>
        </p:txBody>
      </p:sp>
      <p:sp>
        <p:nvSpPr>
          <p:cNvPr id="5" name="Номер слайда 4"/>
          <p:cNvSpPr>
            <a:spLocks noGrp="1"/>
          </p:cNvSpPr>
          <p:nvPr>
            <p:ph type="sldNum" sz="quarter" idx="12"/>
          </p:nvPr>
        </p:nvSpPr>
        <p:spPr>
          <a:xfrm>
            <a:off x="7812360" y="6438726"/>
            <a:ext cx="899120" cy="365125"/>
          </a:xfrm>
          <a:prstGeom prst="rect">
            <a:avLst/>
          </a:prstGeom>
        </p:spPr>
        <p:txBody>
          <a:bodyPr/>
          <a:lstStyle/>
          <a:p>
            <a:fld id="{82464181-07E1-4CA6-BDAF-86CD0CF8B73E}"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1691680" y="6356350"/>
            <a:ext cx="1152128" cy="365125"/>
          </a:xfrm>
          <a:prstGeom prst="rect">
            <a:avLst/>
          </a:prstGeom>
        </p:spPr>
        <p:txBody>
          <a:bodyPr/>
          <a:lstStyle/>
          <a:p>
            <a:endParaRPr lang="ru-RU"/>
          </a:p>
        </p:txBody>
      </p:sp>
      <p:sp>
        <p:nvSpPr>
          <p:cNvPr id="3" name="Нижний колонтитул 2"/>
          <p:cNvSpPr>
            <a:spLocks noGrp="1"/>
          </p:cNvSpPr>
          <p:nvPr>
            <p:ph type="ftr" sz="quarter" idx="11"/>
          </p:nvPr>
        </p:nvSpPr>
        <p:spPr>
          <a:xfrm>
            <a:off x="1187624" y="6420810"/>
            <a:ext cx="6408712" cy="365125"/>
          </a:xfrm>
          <a:prstGeom prst="rect">
            <a:avLst/>
          </a:prstGeom>
        </p:spPr>
        <p:txBody>
          <a:bodyPr/>
          <a:lstStyle/>
          <a:p>
            <a:r>
              <a:rPr lang="ru-RU" smtClean="0"/>
              <a:t>Андрей Майоров (</a:t>
            </a:r>
            <a:r>
              <a:rPr lang="en-US" smtClean="0"/>
              <a:t>xor@byte-force.com, twitter.com/xorets)</a:t>
            </a:r>
            <a:endParaRPr lang="ru-RU"/>
          </a:p>
        </p:txBody>
      </p:sp>
      <p:sp>
        <p:nvSpPr>
          <p:cNvPr id="4" name="Номер слайда 3"/>
          <p:cNvSpPr>
            <a:spLocks noGrp="1"/>
          </p:cNvSpPr>
          <p:nvPr>
            <p:ph type="sldNum" sz="quarter" idx="12"/>
          </p:nvPr>
        </p:nvSpPr>
        <p:spPr>
          <a:xfrm>
            <a:off x="7812360" y="6438726"/>
            <a:ext cx="899120" cy="365125"/>
          </a:xfrm>
          <a:prstGeom prst="rect">
            <a:avLst/>
          </a:prstGeom>
        </p:spPr>
        <p:txBody>
          <a:bodyPr/>
          <a:lstStyle/>
          <a:p>
            <a:fld id="{82464181-07E1-4CA6-BDAF-86CD0CF8B73E}"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Дата 4"/>
          <p:cNvSpPr>
            <a:spLocks noGrp="1"/>
          </p:cNvSpPr>
          <p:nvPr>
            <p:ph type="dt" sz="half" idx="10"/>
          </p:nvPr>
        </p:nvSpPr>
        <p:spPr>
          <a:xfrm>
            <a:off x="1691680" y="6356350"/>
            <a:ext cx="1152128" cy="365125"/>
          </a:xfrm>
          <a:prstGeom prst="rect">
            <a:avLst/>
          </a:prstGeom>
        </p:spPr>
        <p:txBody>
          <a:bodyPr/>
          <a:lstStyle/>
          <a:p>
            <a:endParaRPr lang="ru-RU"/>
          </a:p>
        </p:txBody>
      </p:sp>
      <p:sp>
        <p:nvSpPr>
          <p:cNvPr id="6" name="Нижний колонтитул 5"/>
          <p:cNvSpPr>
            <a:spLocks noGrp="1"/>
          </p:cNvSpPr>
          <p:nvPr>
            <p:ph type="ftr" sz="quarter" idx="11"/>
          </p:nvPr>
        </p:nvSpPr>
        <p:spPr>
          <a:xfrm>
            <a:off x="1187624" y="6420810"/>
            <a:ext cx="6408712" cy="365125"/>
          </a:xfrm>
          <a:prstGeom prst="rect">
            <a:avLst/>
          </a:prstGeom>
        </p:spPr>
        <p:txBody>
          <a:bodyPr/>
          <a:lstStyle/>
          <a:p>
            <a:r>
              <a:rPr lang="ru-RU" smtClean="0"/>
              <a:t>Андрей Майоров (</a:t>
            </a:r>
            <a:r>
              <a:rPr lang="en-US" smtClean="0"/>
              <a:t>xor@byte-force.com, twitter.com/xorets)</a:t>
            </a:r>
            <a:endParaRPr lang="ru-RU"/>
          </a:p>
        </p:txBody>
      </p:sp>
      <p:sp>
        <p:nvSpPr>
          <p:cNvPr id="7" name="Номер слайда 6"/>
          <p:cNvSpPr>
            <a:spLocks noGrp="1"/>
          </p:cNvSpPr>
          <p:nvPr>
            <p:ph type="sldNum" sz="quarter" idx="12"/>
          </p:nvPr>
        </p:nvSpPr>
        <p:spPr>
          <a:xfrm>
            <a:off x="7812360" y="6438726"/>
            <a:ext cx="899120" cy="365125"/>
          </a:xfrm>
          <a:prstGeom prst="rect">
            <a:avLst/>
          </a:prstGeom>
        </p:spPr>
        <p:txBody>
          <a:bodyPr/>
          <a:lstStyle/>
          <a:p>
            <a:fld id="{82464181-07E1-4CA6-BDAF-86CD0CF8B73E}"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Дата 4"/>
          <p:cNvSpPr>
            <a:spLocks noGrp="1"/>
          </p:cNvSpPr>
          <p:nvPr>
            <p:ph type="dt" sz="half" idx="10"/>
          </p:nvPr>
        </p:nvSpPr>
        <p:spPr>
          <a:xfrm>
            <a:off x="1691680" y="6356350"/>
            <a:ext cx="1152128" cy="365125"/>
          </a:xfrm>
          <a:prstGeom prst="rect">
            <a:avLst/>
          </a:prstGeom>
        </p:spPr>
        <p:txBody>
          <a:bodyPr/>
          <a:lstStyle/>
          <a:p>
            <a:endParaRPr lang="ru-RU"/>
          </a:p>
        </p:txBody>
      </p:sp>
      <p:sp>
        <p:nvSpPr>
          <p:cNvPr id="6" name="Нижний колонтитул 5"/>
          <p:cNvSpPr>
            <a:spLocks noGrp="1"/>
          </p:cNvSpPr>
          <p:nvPr>
            <p:ph type="ftr" sz="quarter" idx="11"/>
          </p:nvPr>
        </p:nvSpPr>
        <p:spPr>
          <a:xfrm>
            <a:off x="1187624" y="6420810"/>
            <a:ext cx="6408712" cy="365125"/>
          </a:xfrm>
          <a:prstGeom prst="rect">
            <a:avLst/>
          </a:prstGeom>
        </p:spPr>
        <p:txBody>
          <a:bodyPr/>
          <a:lstStyle/>
          <a:p>
            <a:r>
              <a:rPr lang="ru-RU" smtClean="0"/>
              <a:t>Андрей Майоров (</a:t>
            </a:r>
            <a:r>
              <a:rPr lang="en-US" smtClean="0"/>
              <a:t>xor@byte-force.com, twitter.com/xorets)</a:t>
            </a:r>
            <a:endParaRPr lang="ru-RU"/>
          </a:p>
        </p:txBody>
      </p:sp>
      <p:sp>
        <p:nvSpPr>
          <p:cNvPr id="7" name="Номер слайда 6"/>
          <p:cNvSpPr>
            <a:spLocks noGrp="1"/>
          </p:cNvSpPr>
          <p:nvPr>
            <p:ph type="sldNum" sz="quarter" idx="12"/>
          </p:nvPr>
        </p:nvSpPr>
        <p:spPr>
          <a:xfrm>
            <a:off x="7812360" y="6438726"/>
            <a:ext cx="899120" cy="365125"/>
          </a:xfrm>
          <a:prstGeom prst="rect">
            <a:avLst/>
          </a:prstGeom>
        </p:spPr>
        <p:txBody>
          <a:bodyPr/>
          <a:lstStyle/>
          <a:p>
            <a:fld id="{82464181-07E1-4CA6-BDAF-86CD0CF8B73E}"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pic>
        <p:nvPicPr>
          <p:cNvPr id="7" name="Рисунок 6" descr="add-logo-big.png"/>
          <p:cNvPicPr>
            <a:picLocks noChangeAspect="1"/>
          </p:cNvPicPr>
          <p:nvPr/>
        </p:nvPicPr>
        <p:blipFill>
          <a:blip r:embed="rId13" cstate="print"/>
          <a:srcRect r="70596"/>
          <a:stretch>
            <a:fillRect/>
          </a:stretch>
        </p:blipFill>
        <p:spPr>
          <a:xfrm>
            <a:off x="8776172" y="61216"/>
            <a:ext cx="332332" cy="302426"/>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5.jp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607047"/>
            <a:ext cx="7772400" cy="1470025"/>
          </a:xfrm>
        </p:spPr>
        <p:txBody>
          <a:bodyPr>
            <a:normAutofit/>
          </a:bodyPr>
          <a:lstStyle/>
          <a:p>
            <a:r>
              <a:rPr lang="ru-RU" dirty="0" smtClean="0"/>
              <a:t>Навыки современного руководителя проектов</a:t>
            </a:r>
            <a:endParaRPr lang="ru-RU" dirty="0"/>
          </a:p>
        </p:txBody>
      </p:sp>
      <p:sp>
        <p:nvSpPr>
          <p:cNvPr id="3" name="Подзаголовок 2"/>
          <p:cNvSpPr>
            <a:spLocks noGrp="1"/>
          </p:cNvSpPr>
          <p:nvPr>
            <p:ph type="subTitle" idx="1"/>
          </p:nvPr>
        </p:nvSpPr>
        <p:spPr>
          <a:xfrm>
            <a:off x="1371600" y="4747592"/>
            <a:ext cx="6400800" cy="1201688"/>
          </a:xfrm>
        </p:spPr>
        <p:txBody>
          <a:bodyPr>
            <a:normAutofit/>
          </a:bodyPr>
          <a:lstStyle/>
          <a:p>
            <a:r>
              <a:rPr lang="ru-RU" dirty="0" smtClean="0"/>
              <a:t>Владимир Чегодаев</a:t>
            </a:r>
          </a:p>
          <a:p>
            <a:r>
              <a:rPr lang="en-US" dirty="0" smtClean="0"/>
              <a:t>GDC Services</a:t>
            </a:r>
          </a:p>
          <a:p>
            <a:endParaRPr lang="ru-RU" dirty="0"/>
          </a:p>
        </p:txBody>
      </p:sp>
      <p:pic>
        <p:nvPicPr>
          <p:cNvPr id="4" name="Picture 2" descr="http://it-conf.ru/spmconf2/images/SPMConf_Belaru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47009" y="692696"/>
            <a:ext cx="4249983" cy="151216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r>
              <a:rPr lang="ru-RU" dirty="0" smtClean="0"/>
              <a:t>Взаимодействие с Заказчиком</a:t>
            </a:r>
            <a:endParaRPr lang="ru-RU" dirty="0"/>
          </a:p>
        </p:txBody>
      </p:sp>
      <p:sp>
        <p:nvSpPr>
          <p:cNvPr id="6" name="Content Placeholder 2"/>
          <p:cNvSpPr txBox="1">
            <a:spLocks/>
          </p:cNvSpPr>
          <p:nvPr/>
        </p:nvSpPr>
        <p:spPr>
          <a:xfrm>
            <a:off x="457200" y="1600200"/>
            <a:ext cx="8686800" cy="4525963"/>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66700" indent="-266700" algn="l">
              <a:buFont typeface="Arial" pitchFamily="34" charset="0"/>
              <a:buChar char="•"/>
            </a:pPr>
            <a:r>
              <a:rPr lang="ru-RU" sz="4000" dirty="0" smtClean="0">
                <a:solidFill>
                  <a:schemeClr val="accent3">
                    <a:lumMod val="75000"/>
                  </a:schemeClr>
                </a:solidFill>
              </a:rPr>
              <a:t>Отчеты о ходе выполнения проекта</a:t>
            </a:r>
          </a:p>
          <a:p>
            <a:pPr marL="266700" indent="-266700" algn="l">
              <a:buFont typeface="Arial" pitchFamily="34" charset="0"/>
              <a:buChar char="•"/>
            </a:pPr>
            <a:r>
              <a:rPr lang="ru-RU" sz="4000" dirty="0" smtClean="0">
                <a:solidFill>
                  <a:schemeClr val="accent3">
                    <a:lumMod val="75000"/>
                  </a:schemeClr>
                </a:solidFill>
              </a:rPr>
              <a:t>Запросы дополнительной информации</a:t>
            </a:r>
          </a:p>
          <a:p>
            <a:pPr marL="266700" indent="-266700" algn="l">
              <a:buFont typeface="Arial" pitchFamily="34" charset="0"/>
              <a:buChar char="•"/>
            </a:pPr>
            <a:r>
              <a:rPr lang="ru-RU" sz="4000" dirty="0" smtClean="0">
                <a:solidFill>
                  <a:schemeClr val="accent3">
                    <a:lumMod val="75000"/>
                  </a:schemeClr>
                </a:solidFill>
              </a:rPr>
              <a:t>Сдача проекта</a:t>
            </a:r>
          </a:p>
          <a:p>
            <a:pPr marL="266700" indent="-266700" algn="l">
              <a:buFont typeface="Arial" pitchFamily="34" charset="0"/>
              <a:buChar char="•"/>
            </a:pPr>
            <a:r>
              <a:rPr lang="ru-RU" sz="4000" dirty="0" smtClean="0">
                <a:solidFill>
                  <a:schemeClr val="accent3">
                    <a:lumMod val="75000"/>
                  </a:schemeClr>
                </a:solidFill>
              </a:rPr>
              <a:t>Развитие проекта</a:t>
            </a:r>
          </a:p>
        </p:txBody>
      </p:sp>
      <p:pic>
        <p:nvPicPr>
          <p:cNvPr id="7" name="Picture 2" descr="http://it-conf.ru/spmconf2/images/SPMConf_Belaru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6189" y="20342"/>
            <a:ext cx="1542078" cy="548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2872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457200" y="274638"/>
            <a:ext cx="8229600" cy="11430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r>
              <a:rPr lang="ru-RU" dirty="0" smtClean="0"/>
              <a:t>Заказчик не должен </a:t>
            </a:r>
          </a:p>
          <a:p>
            <a:r>
              <a:rPr lang="ru-RU" dirty="0" smtClean="0"/>
              <a:t>чувствовать себя забытым</a:t>
            </a:r>
            <a:endParaRPr lang="ru-RU" dirty="0"/>
          </a:p>
        </p:txBody>
      </p:sp>
      <p:pic>
        <p:nvPicPr>
          <p:cNvPr id="2" name="Picture 2" descr="http://it-conf.ru/spmconf2/images/SPMConf_Belaru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6189" y="20342"/>
            <a:ext cx="1542078" cy="54868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417638"/>
            <a:ext cx="9144000" cy="5440362"/>
          </a:xfrm>
          <a:prstGeom prst="rect">
            <a:avLst/>
          </a:prstGeom>
        </p:spPr>
      </p:pic>
    </p:spTree>
    <p:extLst>
      <p:ext uri="{BB962C8B-B14F-4D97-AF65-F5344CB8AC3E}">
        <p14:creationId xmlns:p14="http://schemas.microsoft.com/office/powerpoint/2010/main" val="417869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0" y="274638"/>
            <a:ext cx="9144000" cy="61785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r>
              <a:rPr lang="ru-RU" dirty="0" smtClean="0"/>
              <a:t>Навыки Руководителя проектов</a:t>
            </a:r>
            <a:endParaRPr lang="ru-RU" dirty="0"/>
          </a:p>
        </p:txBody>
      </p:sp>
      <p:pic>
        <p:nvPicPr>
          <p:cNvPr id="4" name="Picture 2" descr="http://it-conf.ru/spmconf2/images/SPMConf_Belaru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6189" y="20342"/>
            <a:ext cx="1542078" cy="548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25999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r>
              <a:rPr lang="ru-RU" dirty="0" smtClean="0"/>
              <a:t>Технические навыки РП</a:t>
            </a:r>
            <a:endParaRPr lang="ru-RU" dirty="0"/>
          </a:p>
        </p:txBody>
      </p:sp>
      <p:sp>
        <p:nvSpPr>
          <p:cNvPr id="6" name="Content Placeholder 2"/>
          <p:cNvSpPr txBox="1">
            <a:spLocks/>
          </p:cNvSpPr>
          <p:nvPr/>
        </p:nvSpPr>
        <p:spPr>
          <a:xfrm>
            <a:off x="457200" y="1600200"/>
            <a:ext cx="8686800" cy="4525963"/>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66700" indent="-266700" algn="l">
              <a:buFont typeface="Arial" pitchFamily="34" charset="0"/>
              <a:buChar char="•"/>
            </a:pPr>
            <a:r>
              <a:rPr lang="ru-RU" sz="4000" spc="-150" dirty="0" smtClean="0">
                <a:solidFill>
                  <a:schemeClr val="accent4">
                    <a:lumMod val="75000"/>
                  </a:schemeClr>
                </a:solidFill>
              </a:rPr>
              <a:t>Управление требованиями к продукту</a:t>
            </a:r>
          </a:p>
          <a:p>
            <a:pPr marL="266700" indent="-266700" algn="l">
              <a:buFont typeface="Arial" pitchFamily="34" charset="0"/>
              <a:buChar char="•"/>
            </a:pPr>
            <a:r>
              <a:rPr lang="ru-RU" sz="4000" spc="-150" dirty="0" smtClean="0">
                <a:solidFill>
                  <a:schemeClr val="accent4">
                    <a:lumMod val="75000"/>
                  </a:schemeClr>
                </a:solidFill>
              </a:rPr>
              <a:t>Владение методологией управления проектами (</a:t>
            </a:r>
            <a:r>
              <a:rPr lang="en-US" sz="4000" spc="-150" dirty="0" smtClean="0">
                <a:solidFill>
                  <a:schemeClr val="accent4">
                    <a:lumMod val="75000"/>
                  </a:schemeClr>
                </a:solidFill>
              </a:rPr>
              <a:t>PMBOK, PRINCE2, </a:t>
            </a:r>
            <a:r>
              <a:rPr lang="en-US" sz="4000" spc="-150" dirty="0" err="1" smtClean="0">
                <a:solidFill>
                  <a:schemeClr val="accent4">
                    <a:lumMod val="75000"/>
                  </a:schemeClr>
                </a:solidFill>
              </a:rPr>
              <a:t>etc</a:t>
            </a:r>
            <a:r>
              <a:rPr lang="en-US" sz="4000" spc="-150" dirty="0" smtClean="0">
                <a:solidFill>
                  <a:schemeClr val="accent4">
                    <a:lumMod val="75000"/>
                  </a:schemeClr>
                </a:solidFill>
              </a:rPr>
              <a:t>)</a:t>
            </a:r>
            <a:endParaRPr lang="ru-RU" sz="4000" spc="-150" dirty="0" smtClean="0">
              <a:solidFill>
                <a:schemeClr val="accent4">
                  <a:lumMod val="75000"/>
                </a:schemeClr>
              </a:solidFill>
            </a:endParaRPr>
          </a:p>
          <a:p>
            <a:pPr marL="266700" indent="-266700" algn="l">
              <a:buFont typeface="Arial" pitchFamily="34" charset="0"/>
              <a:buChar char="•"/>
            </a:pPr>
            <a:r>
              <a:rPr lang="ru-RU" sz="4000" spc="-150" dirty="0" smtClean="0">
                <a:solidFill>
                  <a:schemeClr val="accent4">
                    <a:lumMod val="75000"/>
                  </a:schemeClr>
                </a:solidFill>
              </a:rPr>
              <a:t>Владение инструментарием по управлению проектами</a:t>
            </a:r>
            <a:endParaRPr lang="ru-RU" sz="4000" dirty="0" smtClean="0">
              <a:solidFill>
                <a:schemeClr val="accent3">
                  <a:lumMod val="75000"/>
                </a:schemeClr>
              </a:solidFill>
            </a:endParaRPr>
          </a:p>
        </p:txBody>
      </p:sp>
      <p:pic>
        <p:nvPicPr>
          <p:cNvPr id="7" name="Picture 2" descr="http://it-conf.ru/spmconf2/images/SPMConf_Belaru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6189" y="20342"/>
            <a:ext cx="1542078" cy="548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79042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0" y="274638"/>
            <a:ext cx="9144000" cy="61785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r>
              <a:rPr lang="en-US" dirty="0" smtClean="0">
                <a:solidFill>
                  <a:srgbClr val="7030A0"/>
                </a:solidFill>
              </a:rPr>
              <a:t>PMBOK, PRINCE2, Agile, SCRUM </a:t>
            </a:r>
            <a:r>
              <a:rPr lang="en-US" dirty="0" smtClean="0"/>
              <a:t>– </a:t>
            </a:r>
            <a:r>
              <a:rPr lang="ru-RU" dirty="0" smtClean="0"/>
              <a:t>это прежде всего набор лучших практик для ведения проектов</a:t>
            </a:r>
            <a:endParaRPr lang="ru-RU" dirty="0"/>
          </a:p>
        </p:txBody>
      </p:sp>
      <p:pic>
        <p:nvPicPr>
          <p:cNvPr id="4" name="Picture 2" descr="http://it-conf.ru/spmconf2/images/SPMConf_Belaru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6189" y="20342"/>
            <a:ext cx="1542078" cy="548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0148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r>
              <a:rPr lang="ru-RU" dirty="0" smtClean="0"/>
              <a:t>Навыки управления персоналом</a:t>
            </a:r>
            <a:endParaRPr lang="ru-RU" dirty="0"/>
          </a:p>
        </p:txBody>
      </p:sp>
      <p:sp>
        <p:nvSpPr>
          <p:cNvPr id="6" name="Content Placeholder 2"/>
          <p:cNvSpPr txBox="1">
            <a:spLocks/>
          </p:cNvSpPr>
          <p:nvPr/>
        </p:nvSpPr>
        <p:spPr>
          <a:xfrm>
            <a:off x="457200" y="1600200"/>
            <a:ext cx="8686800" cy="4525963"/>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66700" indent="-266700" algn="l">
              <a:buFont typeface="Arial" pitchFamily="34" charset="0"/>
              <a:buChar char="•"/>
            </a:pPr>
            <a:r>
              <a:rPr lang="ru-RU" sz="4000" dirty="0" smtClean="0">
                <a:solidFill>
                  <a:schemeClr val="accent5">
                    <a:lumMod val="50000"/>
                  </a:schemeClr>
                </a:solidFill>
              </a:rPr>
              <a:t>Управление мотивацией команды</a:t>
            </a:r>
          </a:p>
          <a:p>
            <a:pPr marL="266700" indent="-266700" algn="l">
              <a:buFont typeface="Arial" pitchFamily="34" charset="0"/>
              <a:buChar char="•"/>
            </a:pPr>
            <a:r>
              <a:rPr lang="ru-RU" sz="4000" dirty="0" smtClean="0">
                <a:solidFill>
                  <a:schemeClr val="accent5">
                    <a:lumMod val="50000"/>
                  </a:schemeClr>
                </a:solidFill>
              </a:rPr>
              <a:t>Эффективная коммуникация в команде</a:t>
            </a:r>
          </a:p>
          <a:p>
            <a:pPr marL="266700" indent="-266700" algn="l">
              <a:buFont typeface="Arial" pitchFamily="34" charset="0"/>
              <a:buChar char="•"/>
            </a:pPr>
            <a:r>
              <a:rPr lang="ru-RU" sz="4000" dirty="0" smtClean="0">
                <a:solidFill>
                  <a:schemeClr val="accent5">
                    <a:lumMod val="50000"/>
                  </a:schemeClr>
                </a:solidFill>
              </a:rPr>
              <a:t>Управление навыками специалистов</a:t>
            </a:r>
          </a:p>
          <a:p>
            <a:pPr marL="266700" indent="-266700" algn="l">
              <a:buFont typeface="Arial" pitchFamily="34" charset="0"/>
              <a:buChar char="•"/>
            </a:pPr>
            <a:r>
              <a:rPr lang="ru-RU" sz="4000" dirty="0" smtClean="0">
                <a:solidFill>
                  <a:schemeClr val="accent5">
                    <a:lumMod val="50000"/>
                  </a:schemeClr>
                </a:solidFill>
              </a:rPr>
              <a:t>Управление временем</a:t>
            </a:r>
          </a:p>
          <a:p>
            <a:pPr marL="266700" indent="-266700" algn="l">
              <a:buFont typeface="Arial" pitchFamily="34" charset="0"/>
              <a:buChar char="•"/>
            </a:pPr>
            <a:r>
              <a:rPr lang="ru-RU" sz="4000" dirty="0" smtClean="0">
                <a:solidFill>
                  <a:schemeClr val="accent5">
                    <a:lumMod val="50000"/>
                  </a:schemeClr>
                </a:solidFill>
              </a:rPr>
              <a:t>Умение повести за собой</a:t>
            </a:r>
            <a:endParaRPr lang="ru-RU" sz="4000" dirty="0">
              <a:solidFill>
                <a:schemeClr val="accent5">
                  <a:lumMod val="50000"/>
                </a:schemeClr>
              </a:solidFill>
            </a:endParaRPr>
          </a:p>
        </p:txBody>
      </p:sp>
      <p:pic>
        <p:nvPicPr>
          <p:cNvPr id="7" name="Picture 2" descr="http://it-conf.ru/spmconf2/images/SPMConf_Belaru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6189" y="20342"/>
            <a:ext cx="1542078" cy="548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03434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0" y="274638"/>
            <a:ext cx="9144000" cy="61785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r>
              <a:rPr lang="ru-RU" dirty="0" smtClean="0">
                <a:solidFill>
                  <a:srgbClr val="7030A0"/>
                </a:solidFill>
              </a:rPr>
              <a:t>Руководитель Проекта</a:t>
            </a:r>
            <a:r>
              <a:rPr lang="ru-RU" dirty="0" smtClean="0"/>
              <a:t> – пример для проектной команды</a:t>
            </a:r>
            <a:endParaRPr lang="ru-RU" dirty="0"/>
          </a:p>
        </p:txBody>
      </p:sp>
      <p:pic>
        <p:nvPicPr>
          <p:cNvPr id="4" name="Picture 2" descr="http://it-conf.ru/spmconf2/images/SPMConf_Belaru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6189" y="20342"/>
            <a:ext cx="1542078" cy="548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9094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r>
              <a:rPr lang="ru-RU" dirty="0" smtClean="0"/>
              <a:t>Коммуникационные навыки </a:t>
            </a:r>
            <a:endParaRPr lang="ru-RU" dirty="0"/>
          </a:p>
        </p:txBody>
      </p:sp>
      <p:sp>
        <p:nvSpPr>
          <p:cNvPr id="6" name="Content Placeholder 2"/>
          <p:cNvSpPr txBox="1">
            <a:spLocks/>
          </p:cNvSpPr>
          <p:nvPr/>
        </p:nvSpPr>
        <p:spPr>
          <a:xfrm>
            <a:off x="228600" y="1587500"/>
            <a:ext cx="8686800" cy="4525963"/>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66700" indent="-266700" algn="l">
              <a:buFont typeface="Arial" pitchFamily="34" charset="0"/>
              <a:buChar char="•"/>
            </a:pPr>
            <a:r>
              <a:rPr lang="ru-RU" sz="4000" dirty="0" smtClean="0">
                <a:solidFill>
                  <a:schemeClr val="accent3">
                    <a:lumMod val="75000"/>
                  </a:schemeClr>
                </a:solidFill>
              </a:rPr>
              <a:t>Коммуникабельность</a:t>
            </a:r>
          </a:p>
          <a:p>
            <a:pPr marL="266700" indent="-266700" algn="l">
              <a:buFont typeface="Arial" pitchFamily="34" charset="0"/>
              <a:buChar char="•"/>
            </a:pPr>
            <a:r>
              <a:rPr lang="ru-RU" sz="4000" dirty="0" smtClean="0">
                <a:solidFill>
                  <a:schemeClr val="accent3">
                    <a:lumMod val="75000"/>
                  </a:schemeClr>
                </a:solidFill>
              </a:rPr>
              <a:t>Умение вести переписку</a:t>
            </a:r>
          </a:p>
          <a:p>
            <a:pPr marL="266700" indent="-266700" algn="l">
              <a:buFont typeface="Arial" pitchFamily="34" charset="0"/>
              <a:buChar char="•"/>
            </a:pPr>
            <a:r>
              <a:rPr lang="ru-RU" sz="4000" dirty="0" smtClean="0">
                <a:solidFill>
                  <a:schemeClr val="accent3">
                    <a:lumMod val="75000"/>
                  </a:schemeClr>
                </a:solidFill>
              </a:rPr>
              <a:t>Умение вести переговоры</a:t>
            </a:r>
          </a:p>
          <a:p>
            <a:pPr marL="266700" indent="-266700" algn="l">
              <a:buFont typeface="Arial" pitchFamily="34" charset="0"/>
              <a:buChar char="•"/>
            </a:pPr>
            <a:r>
              <a:rPr lang="ru-RU" sz="4000" dirty="0" smtClean="0">
                <a:solidFill>
                  <a:schemeClr val="accent3">
                    <a:lumMod val="75000"/>
                  </a:schemeClr>
                </a:solidFill>
              </a:rPr>
              <a:t>Умение проводить презентации и опыт публичных выступлений</a:t>
            </a:r>
          </a:p>
        </p:txBody>
      </p:sp>
      <p:pic>
        <p:nvPicPr>
          <p:cNvPr id="7" name="Picture 2" descr="http://it-conf.ru/spmconf2/images/SPMConf_Belaru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6189" y="20342"/>
            <a:ext cx="1542078" cy="548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68806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0" y="274638"/>
            <a:ext cx="9144000" cy="61785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r>
              <a:rPr lang="ru-RU" dirty="0" smtClean="0">
                <a:solidFill>
                  <a:srgbClr val="7030A0"/>
                </a:solidFill>
              </a:rPr>
              <a:t>Руководитель Проекта</a:t>
            </a:r>
            <a:r>
              <a:rPr lang="ru-RU" dirty="0" smtClean="0"/>
              <a:t> – основная и единая точка контакта с Заказчиком</a:t>
            </a:r>
            <a:endParaRPr lang="ru-RU" dirty="0"/>
          </a:p>
        </p:txBody>
      </p:sp>
      <p:pic>
        <p:nvPicPr>
          <p:cNvPr id="4" name="Picture 2" descr="http://it-conf.ru/spmconf2/images/SPMConf_Belaru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6189" y="20342"/>
            <a:ext cx="1542078" cy="548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32277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0" y="274638"/>
            <a:ext cx="9144000" cy="61785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r>
              <a:rPr lang="ru-RU" dirty="0" smtClean="0">
                <a:solidFill>
                  <a:srgbClr val="7030A0"/>
                </a:solidFill>
              </a:rPr>
              <a:t>Руководитель Проекта</a:t>
            </a:r>
            <a:r>
              <a:rPr lang="ru-RU" dirty="0" smtClean="0"/>
              <a:t> – это прежде всего управленец</a:t>
            </a:r>
            <a:endParaRPr lang="ru-RU" dirty="0"/>
          </a:p>
        </p:txBody>
      </p:sp>
      <p:pic>
        <p:nvPicPr>
          <p:cNvPr id="4" name="Picture 2" descr="http://it-conf.ru/spmconf2/images/SPMConf_Belaru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6189" y="20342"/>
            <a:ext cx="1542078" cy="548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76333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r>
              <a:rPr lang="ru-RU" dirty="0" smtClean="0"/>
              <a:t>Кто он – Руководитель проекта</a:t>
            </a:r>
            <a:endParaRPr lang="ru-RU" dirty="0"/>
          </a:p>
        </p:txBody>
      </p:sp>
      <p:sp>
        <p:nvSpPr>
          <p:cNvPr id="6" name="Content Placeholder 2"/>
          <p:cNvSpPr txBox="1">
            <a:spLocks/>
          </p:cNvSpPr>
          <p:nvPr/>
        </p:nvSpPr>
        <p:spPr>
          <a:xfrm>
            <a:off x="457200" y="1600200"/>
            <a:ext cx="8686800" cy="4525963"/>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66700" indent="-266700" algn="l">
              <a:buFont typeface="Arial" pitchFamily="34" charset="0"/>
              <a:buChar char="•"/>
            </a:pPr>
            <a:r>
              <a:rPr lang="ru-RU" sz="4000" spc="-150" dirty="0" smtClean="0">
                <a:solidFill>
                  <a:schemeClr val="accent4">
                    <a:lumMod val="75000"/>
                  </a:schemeClr>
                </a:solidFill>
              </a:rPr>
              <a:t>Технический специалист?</a:t>
            </a:r>
          </a:p>
          <a:p>
            <a:pPr marL="266700" indent="-266700" algn="l">
              <a:buFont typeface="Arial" pitchFamily="34" charset="0"/>
              <a:buChar char="•"/>
            </a:pPr>
            <a:r>
              <a:rPr lang="en-US" sz="4000" dirty="0" smtClean="0">
                <a:solidFill>
                  <a:schemeClr val="accent5">
                    <a:lumMod val="50000"/>
                  </a:schemeClr>
                </a:solidFill>
              </a:rPr>
              <a:t>Salesman</a:t>
            </a:r>
            <a:r>
              <a:rPr lang="ru-RU" sz="4000" dirty="0" smtClean="0">
                <a:solidFill>
                  <a:schemeClr val="accent5">
                    <a:lumMod val="50000"/>
                  </a:schemeClr>
                </a:solidFill>
              </a:rPr>
              <a:t>?</a:t>
            </a:r>
            <a:endParaRPr lang="ru-RU" sz="4000" dirty="0" smtClean="0"/>
          </a:p>
          <a:p>
            <a:pPr marL="266700" indent="-266700" algn="l">
              <a:buFont typeface="Arial" pitchFamily="34" charset="0"/>
              <a:buChar char="•"/>
            </a:pPr>
            <a:r>
              <a:rPr lang="ru-RU" sz="4000" dirty="0" smtClean="0">
                <a:solidFill>
                  <a:schemeClr val="accent3">
                    <a:lumMod val="75000"/>
                  </a:schemeClr>
                </a:solidFill>
              </a:rPr>
              <a:t>Управленец?</a:t>
            </a:r>
          </a:p>
        </p:txBody>
      </p:sp>
      <p:pic>
        <p:nvPicPr>
          <p:cNvPr id="7" name="Picture 2" descr="http://it-conf.ru/spmconf2/images/SPMConf_Belaru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6189" y="20342"/>
            <a:ext cx="1542078" cy="548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24659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r>
              <a:rPr lang="ru-RU" smtClean="0"/>
              <a:t>Спасибо за внимание</a:t>
            </a:r>
            <a:endParaRPr lang="ru-RU" dirty="0"/>
          </a:p>
        </p:txBody>
      </p:sp>
      <p:sp>
        <p:nvSpPr>
          <p:cNvPr id="5"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ru-RU" sz="3600" dirty="0" smtClean="0"/>
              <a:t>Владимир Чегодаев</a:t>
            </a:r>
            <a:endParaRPr lang="ru-RU" sz="3600" dirty="0" smtClean="0"/>
          </a:p>
          <a:p>
            <a:r>
              <a:rPr lang="en-US" sz="3600" dirty="0"/>
              <a:t>Global Data Consulting and Services LLC</a:t>
            </a:r>
            <a:endParaRPr lang="en-US" sz="3600" dirty="0" smtClean="0"/>
          </a:p>
          <a:p>
            <a:r>
              <a:rPr lang="en-US" sz="3600" dirty="0" smtClean="0"/>
              <a:t>v.chegodaev@gmail.com</a:t>
            </a:r>
            <a:endParaRPr lang="en-US" sz="3600" dirty="0" smtClean="0"/>
          </a:p>
          <a:p>
            <a:endParaRPr lang="en-US" dirty="0" smtClean="0"/>
          </a:p>
        </p:txBody>
      </p:sp>
      <p:pic>
        <p:nvPicPr>
          <p:cNvPr id="6" name="Picture 2" descr="http://it-conf.ru/spmconf2/images/SPMConf_Belaru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6189" y="20342"/>
            <a:ext cx="1542078" cy="548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8026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0" y="274638"/>
            <a:ext cx="9144000" cy="61785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r>
              <a:rPr lang="ru-RU" dirty="0" smtClean="0"/>
              <a:t>Руководитель проекта ответственен за результаты проекта</a:t>
            </a:r>
            <a:endParaRPr lang="ru-RU" dirty="0"/>
          </a:p>
        </p:txBody>
      </p:sp>
      <p:pic>
        <p:nvPicPr>
          <p:cNvPr id="4" name="Picture 2" descr="http://it-conf.ru/spmconf2/images/SPMConf_Belaru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6189" y="20342"/>
            <a:ext cx="1542078" cy="548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0687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r>
              <a:rPr lang="ru-RU" dirty="0" smtClean="0"/>
              <a:t>Функции РП</a:t>
            </a:r>
            <a:endParaRPr lang="ru-RU" dirty="0"/>
          </a:p>
        </p:txBody>
      </p:sp>
      <p:sp>
        <p:nvSpPr>
          <p:cNvPr id="6" name="Content Placeholder 2"/>
          <p:cNvSpPr txBox="1">
            <a:spLocks/>
          </p:cNvSpPr>
          <p:nvPr/>
        </p:nvSpPr>
        <p:spPr>
          <a:xfrm>
            <a:off x="457200" y="1600200"/>
            <a:ext cx="8686800" cy="4525963"/>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66700" indent="-266700" algn="l">
              <a:buFont typeface="Arial" pitchFamily="34" charset="0"/>
              <a:buChar char="•"/>
            </a:pPr>
            <a:r>
              <a:rPr lang="ru-RU" sz="4000" spc="-150" dirty="0" smtClean="0">
                <a:solidFill>
                  <a:schemeClr val="accent4">
                    <a:lumMod val="75000"/>
                  </a:schemeClr>
                </a:solidFill>
              </a:rPr>
              <a:t>Обеспечение качества продукта проекта</a:t>
            </a:r>
          </a:p>
          <a:p>
            <a:pPr marL="266700" indent="-266700" algn="l">
              <a:buFont typeface="Arial" pitchFamily="34" charset="0"/>
              <a:buChar char="•"/>
            </a:pPr>
            <a:r>
              <a:rPr lang="ru-RU" sz="4000" dirty="0" smtClean="0">
                <a:solidFill>
                  <a:schemeClr val="accent5">
                    <a:lumMod val="50000"/>
                  </a:schemeClr>
                </a:solidFill>
              </a:rPr>
              <a:t>Обеспечение рабочих условий для команды</a:t>
            </a:r>
            <a:endParaRPr lang="ru-RU" sz="4000" dirty="0" smtClean="0"/>
          </a:p>
          <a:p>
            <a:pPr marL="266700" indent="-266700" algn="l">
              <a:buFont typeface="Arial" pitchFamily="34" charset="0"/>
              <a:buChar char="•"/>
            </a:pPr>
            <a:r>
              <a:rPr lang="ru-RU" sz="4000" dirty="0" smtClean="0">
                <a:solidFill>
                  <a:schemeClr val="accent3">
                    <a:lumMod val="75000"/>
                  </a:schemeClr>
                </a:solidFill>
              </a:rPr>
              <a:t>Взаимодействие с Заказчиком и другими заинтересованными сторонами</a:t>
            </a:r>
          </a:p>
        </p:txBody>
      </p:sp>
      <p:pic>
        <p:nvPicPr>
          <p:cNvPr id="7" name="Picture 2" descr="http://it-conf.ru/spmconf2/images/SPMConf_Belaru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6189" y="20342"/>
            <a:ext cx="1542078" cy="548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43455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r>
              <a:rPr lang="ru-RU" dirty="0" smtClean="0"/>
              <a:t>Обеспечение качества продукта</a:t>
            </a:r>
            <a:endParaRPr lang="ru-RU" dirty="0"/>
          </a:p>
        </p:txBody>
      </p:sp>
      <p:sp>
        <p:nvSpPr>
          <p:cNvPr id="6" name="Content Placeholder 2"/>
          <p:cNvSpPr txBox="1">
            <a:spLocks/>
          </p:cNvSpPr>
          <p:nvPr/>
        </p:nvSpPr>
        <p:spPr>
          <a:xfrm>
            <a:off x="457200" y="1600200"/>
            <a:ext cx="8686800" cy="4525963"/>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66700" indent="-266700" algn="l">
              <a:buFont typeface="Arial" pitchFamily="34" charset="0"/>
              <a:buChar char="•"/>
            </a:pPr>
            <a:r>
              <a:rPr lang="ru-RU" sz="4000" spc="-150" dirty="0" smtClean="0">
                <a:solidFill>
                  <a:schemeClr val="accent4">
                    <a:lumMod val="75000"/>
                  </a:schemeClr>
                </a:solidFill>
              </a:rPr>
              <a:t>Управление ожиданиями заказчика</a:t>
            </a:r>
          </a:p>
          <a:p>
            <a:pPr marL="266700" indent="-266700" algn="l">
              <a:buFont typeface="Arial" pitchFamily="34" charset="0"/>
              <a:buChar char="•"/>
            </a:pPr>
            <a:r>
              <a:rPr lang="ru-RU" sz="4000" spc="-150" dirty="0" smtClean="0">
                <a:solidFill>
                  <a:schemeClr val="accent4">
                    <a:lumMod val="75000"/>
                  </a:schemeClr>
                </a:solidFill>
              </a:rPr>
              <a:t>Организация процесса управления требованиями</a:t>
            </a:r>
          </a:p>
          <a:p>
            <a:pPr marL="266700" indent="-266700" algn="l">
              <a:buFont typeface="Arial" pitchFamily="34" charset="0"/>
              <a:buChar char="•"/>
            </a:pPr>
            <a:r>
              <a:rPr lang="ru-RU" sz="4000" spc="-150" dirty="0" smtClean="0">
                <a:solidFill>
                  <a:schemeClr val="accent4">
                    <a:lumMod val="75000"/>
                  </a:schemeClr>
                </a:solidFill>
              </a:rPr>
              <a:t>Соблюдение проектных метрик</a:t>
            </a:r>
          </a:p>
          <a:p>
            <a:pPr marL="266700" indent="-266700" algn="l">
              <a:buFont typeface="Arial" pitchFamily="34" charset="0"/>
              <a:buChar char="•"/>
            </a:pPr>
            <a:r>
              <a:rPr lang="ru-RU" sz="4000" spc="-150" dirty="0" smtClean="0">
                <a:solidFill>
                  <a:schemeClr val="accent4">
                    <a:lumMod val="75000"/>
                  </a:schemeClr>
                </a:solidFill>
              </a:rPr>
              <a:t>Проведение аудитов качества на проекте</a:t>
            </a:r>
            <a:endParaRPr lang="ru-RU" sz="4000" dirty="0" smtClean="0">
              <a:solidFill>
                <a:schemeClr val="accent3">
                  <a:lumMod val="75000"/>
                </a:schemeClr>
              </a:solidFill>
            </a:endParaRPr>
          </a:p>
        </p:txBody>
      </p:sp>
      <p:pic>
        <p:nvPicPr>
          <p:cNvPr id="7" name="Picture 2" descr="http://it-conf.ru/spmconf2/images/SPMConf_Belaru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6189" y="20342"/>
            <a:ext cx="1542078" cy="548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66433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0342"/>
            <a:ext cx="9173840" cy="68803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it-conf.ru/spmconf2/images/SPMConf_Belarus.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36189" y="20342"/>
            <a:ext cx="1542078" cy="548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82255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r>
              <a:rPr lang="ru-RU" dirty="0" smtClean="0"/>
              <a:t>Должен ли РП</a:t>
            </a:r>
            <a:endParaRPr lang="ru-RU" dirty="0"/>
          </a:p>
        </p:txBody>
      </p:sp>
      <p:sp>
        <p:nvSpPr>
          <p:cNvPr id="6" name="Content Placeholder 2"/>
          <p:cNvSpPr txBox="1">
            <a:spLocks/>
          </p:cNvSpPr>
          <p:nvPr/>
        </p:nvSpPr>
        <p:spPr>
          <a:xfrm>
            <a:off x="457200" y="1600200"/>
            <a:ext cx="8686800" cy="4525963"/>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66700" indent="-266700" algn="l">
              <a:buFont typeface="Arial" pitchFamily="34" charset="0"/>
              <a:buChar char="•"/>
            </a:pPr>
            <a:r>
              <a:rPr lang="ru-RU" sz="4000" spc="-150" dirty="0" smtClean="0">
                <a:solidFill>
                  <a:schemeClr val="accent4">
                    <a:lumMod val="75000"/>
                  </a:schemeClr>
                </a:solidFill>
              </a:rPr>
              <a:t>Делать </a:t>
            </a:r>
            <a:r>
              <a:rPr lang="en-US" sz="4000" spc="-150" dirty="0" smtClean="0">
                <a:solidFill>
                  <a:schemeClr val="accent4">
                    <a:lumMod val="75000"/>
                  </a:schemeClr>
                </a:solidFill>
              </a:rPr>
              <a:t>Code Review?</a:t>
            </a:r>
            <a:endParaRPr lang="ru-RU" sz="4000" spc="-150" dirty="0" smtClean="0">
              <a:solidFill>
                <a:schemeClr val="accent4">
                  <a:lumMod val="75000"/>
                </a:schemeClr>
              </a:solidFill>
            </a:endParaRPr>
          </a:p>
          <a:p>
            <a:pPr marL="266700" indent="-266700" algn="l">
              <a:buFont typeface="Arial" pitchFamily="34" charset="0"/>
              <a:buChar char="•"/>
            </a:pPr>
            <a:r>
              <a:rPr lang="ru-RU" sz="4000" spc="-150" dirty="0" smtClean="0">
                <a:solidFill>
                  <a:schemeClr val="accent4">
                    <a:lumMod val="75000"/>
                  </a:schemeClr>
                </a:solidFill>
              </a:rPr>
              <a:t>Участвовать лично в разработке архитектуры решения?</a:t>
            </a:r>
          </a:p>
          <a:p>
            <a:pPr marL="266700" indent="-266700" algn="l">
              <a:buFont typeface="Arial" pitchFamily="34" charset="0"/>
              <a:buChar char="•"/>
            </a:pPr>
            <a:r>
              <a:rPr lang="ru-RU" sz="4000" spc="-150" dirty="0" err="1" smtClean="0">
                <a:solidFill>
                  <a:schemeClr val="accent4">
                    <a:lumMod val="75000"/>
                  </a:schemeClr>
                </a:solidFill>
              </a:rPr>
              <a:t>Кодить</a:t>
            </a:r>
            <a:r>
              <a:rPr lang="ru-RU" sz="4000" spc="-150" dirty="0" smtClean="0">
                <a:solidFill>
                  <a:schemeClr val="accent4">
                    <a:lumMod val="75000"/>
                  </a:schemeClr>
                </a:solidFill>
              </a:rPr>
              <a:t>?</a:t>
            </a:r>
            <a:endParaRPr lang="ru-RU" sz="4000" dirty="0" smtClean="0">
              <a:solidFill>
                <a:schemeClr val="accent3">
                  <a:lumMod val="75000"/>
                </a:schemeClr>
              </a:solidFill>
            </a:endParaRPr>
          </a:p>
        </p:txBody>
      </p:sp>
      <p:pic>
        <p:nvPicPr>
          <p:cNvPr id="7" name="Picture 2" descr="http://it-conf.ru/spmconf2/images/SPMConf_Belaru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6189" y="20342"/>
            <a:ext cx="1542078" cy="548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79092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57200" y="274638"/>
            <a:ext cx="8229600" cy="11430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r>
              <a:rPr lang="ru-RU" dirty="0" smtClean="0"/>
              <a:t>Обеспечение рабочих</a:t>
            </a:r>
            <a:endParaRPr lang="en-US" dirty="0" smtClean="0"/>
          </a:p>
          <a:p>
            <a:r>
              <a:rPr lang="ru-RU" dirty="0" smtClean="0"/>
              <a:t>условий для команды проекта</a:t>
            </a:r>
            <a:endParaRPr lang="ru-RU" dirty="0"/>
          </a:p>
        </p:txBody>
      </p:sp>
      <p:sp>
        <p:nvSpPr>
          <p:cNvPr id="6" name="Content Placeholder 2"/>
          <p:cNvSpPr txBox="1">
            <a:spLocks/>
          </p:cNvSpPr>
          <p:nvPr/>
        </p:nvSpPr>
        <p:spPr>
          <a:xfrm>
            <a:off x="457200" y="1600200"/>
            <a:ext cx="8686800" cy="4525963"/>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66700" indent="-266700" algn="l">
              <a:buFont typeface="Arial" pitchFamily="34" charset="0"/>
              <a:buChar char="•"/>
            </a:pPr>
            <a:r>
              <a:rPr lang="ru-RU" sz="4000" dirty="0" smtClean="0">
                <a:solidFill>
                  <a:schemeClr val="accent5">
                    <a:lumMod val="50000"/>
                  </a:schemeClr>
                </a:solidFill>
              </a:rPr>
              <a:t>Управление конфигурацией проекта</a:t>
            </a:r>
            <a:endParaRPr lang="ru-RU" sz="4000" dirty="0">
              <a:solidFill>
                <a:schemeClr val="accent5">
                  <a:lumMod val="50000"/>
                </a:schemeClr>
              </a:solidFill>
            </a:endParaRPr>
          </a:p>
          <a:p>
            <a:pPr marL="266700" indent="-266700" algn="l">
              <a:buFont typeface="Arial" pitchFamily="34" charset="0"/>
              <a:buChar char="•"/>
            </a:pPr>
            <a:r>
              <a:rPr lang="ru-RU" sz="4000" dirty="0" smtClean="0">
                <a:solidFill>
                  <a:schemeClr val="accent5">
                    <a:lumMod val="50000"/>
                  </a:schemeClr>
                </a:solidFill>
              </a:rPr>
              <a:t>Определение подходов к ведению и управлению проектом</a:t>
            </a:r>
          </a:p>
          <a:p>
            <a:pPr marL="266700" indent="-266700" algn="l">
              <a:buFont typeface="Arial" pitchFamily="34" charset="0"/>
              <a:buChar char="•"/>
            </a:pPr>
            <a:r>
              <a:rPr lang="ru-RU" sz="4000" dirty="0" smtClean="0">
                <a:solidFill>
                  <a:schemeClr val="accent5">
                    <a:lumMod val="50000"/>
                  </a:schemeClr>
                </a:solidFill>
              </a:rPr>
              <a:t>Выстраивание </a:t>
            </a:r>
            <a:r>
              <a:rPr lang="ru-RU" sz="4000" dirty="0" err="1" smtClean="0">
                <a:solidFill>
                  <a:schemeClr val="accent5">
                    <a:lumMod val="50000"/>
                  </a:schemeClr>
                </a:solidFill>
              </a:rPr>
              <a:t>внутрикомандных</a:t>
            </a:r>
            <a:r>
              <a:rPr lang="ru-RU" sz="4000" dirty="0" smtClean="0">
                <a:solidFill>
                  <a:schemeClr val="accent5">
                    <a:lumMod val="50000"/>
                  </a:schemeClr>
                </a:solidFill>
              </a:rPr>
              <a:t> отношений</a:t>
            </a:r>
          </a:p>
          <a:p>
            <a:pPr marL="266700" indent="-266700" algn="l">
              <a:buFont typeface="Arial" pitchFamily="34" charset="0"/>
              <a:buChar char="•"/>
            </a:pPr>
            <a:r>
              <a:rPr lang="ru-RU" sz="4000" dirty="0" smtClean="0">
                <a:solidFill>
                  <a:schemeClr val="accent5">
                    <a:lumMod val="50000"/>
                  </a:schemeClr>
                </a:solidFill>
              </a:rPr>
              <a:t>Мотивация проектной группы</a:t>
            </a:r>
            <a:endParaRPr lang="ru-RU" sz="4000" dirty="0">
              <a:solidFill>
                <a:schemeClr val="accent5">
                  <a:lumMod val="50000"/>
                </a:schemeClr>
              </a:solidFill>
            </a:endParaRPr>
          </a:p>
        </p:txBody>
      </p:sp>
      <p:pic>
        <p:nvPicPr>
          <p:cNvPr id="7" name="Picture 2" descr="http://it-conf.ru/spmconf2/images/SPMConf_Belaru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6189" y="20342"/>
            <a:ext cx="1542078" cy="548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61844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r>
              <a:rPr lang="ru-RU" dirty="0" smtClean="0"/>
              <a:t>Согласованность целей</a:t>
            </a:r>
            <a:endParaRPr lang="ru-RU" dirty="0"/>
          </a:p>
        </p:txBody>
      </p:sp>
      <p:pic>
        <p:nvPicPr>
          <p:cNvPr id="2" name="Picture 2" descr="http://it-conf.ru/spmconf2/images/SPMConf_Belaru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6189" y="20342"/>
            <a:ext cx="1542078" cy="54868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417638"/>
            <a:ext cx="9144000" cy="5467746"/>
          </a:xfrm>
          <a:prstGeom prst="rect">
            <a:avLst/>
          </a:prstGeom>
        </p:spPr>
      </p:pic>
    </p:spTree>
    <p:extLst>
      <p:ext uri="{BB962C8B-B14F-4D97-AF65-F5344CB8AC3E}">
        <p14:creationId xmlns:p14="http://schemas.microsoft.com/office/powerpoint/2010/main" val="319876668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plat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Template>
  <TotalTime>1349</TotalTime>
  <Words>2080</Words>
  <Application>Microsoft Office PowerPoint</Application>
  <PresentationFormat>On-screen Show (4:3)</PresentationFormat>
  <Paragraphs>118</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Template</vt:lpstr>
      <vt:lpstr>Навыки современного руководителя проектов</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Навыки современного руководителя проектов</dc:title>
  <dc:creator>chegodaevv</dc:creator>
  <cp:lastModifiedBy>chegodaevv</cp:lastModifiedBy>
  <cp:revision>55</cp:revision>
  <dcterms:created xsi:type="dcterms:W3CDTF">2013-08-14T10:03:28Z</dcterms:created>
  <dcterms:modified xsi:type="dcterms:W3CDTF">2013-09-02T05:31:04Z</dcterms:modified>
</cp:coreProperties>
</file>