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313" r:id="rId3"/>
    <p:sldId id="314" r:id="rId4"/>
    <p:sldId id="315" r:id="rId5"/>
    <p:sldId id="316" r:id="rId6"/>
    <p:sldId id="322" r:id="rId7"/>
    <p:sldId id="312" r:id="rId8"/>
    <p:sldId id="324" r:id="rId9"/>
    <p:sldId id="325" r:id="rId10"/>
    <p:sldId id="326" r:id="rId11"/>
    <p:sldId id="327" r:id="rId12"/>
    <p:sldId id="323" r:id="rId13"/>
    <p:sldId id="318" r:id="rId14"/>
    <p:sldId id="319" r:id="rId15"/>
    <p:sldId id="320" r:id="rId16"/>
    <p:sldId id="321" r:id="rId17"/>
    <p:sldId id="317" r:id="rId18"/>
    <p:sldId id="31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7743" autoAdjust="0"/>
  </p:normalViewPr>
  <p:slideViewPr>
    <p:cSldViewPr>
      <p:cViewPr varScale="1">
        <p:scale>
          <a:sx n="64" d="100"/>
          <a:sy n="64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646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CMM</a:t>
            </a:r>
            <a:r>
              <a:rPr lang="en-US" baseline="0" dirty="0" smtClean="0"/>
              <a:t> – Capability Maturity Model</a:t>
            </a:r>
          </a:p>
          <a:p>
            <a:pPr>
              <a:buFont typeface="Arial" charset="0"/>
              <a:buNone/>
            </a:pPr>
            <a:r>
              <a:rPr lang="en-US" baseline="0" dirty="0" smtClean="0"/>
              <a:t>Peer review – Key Process Area </a:t>
            </a:r>
            <a:r>
              <a:rPr lang="ru-RU" baseline="0" dirty="0" smtClean="0"/>
              <a:t>для уровня 3 - </a:t>
            </a:r>
            <a:r>
              <a:rPr lang="en-US" baseline="0" dirty="0" smtClean="0"/>
              <a:t>Defined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646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CMM</a:t>
            </a:r>
            <a:r>
              <a:rPr lang="en-US" baseline="0" dirty="0" smtClean="0"/>
              <a:t> – Capability Maturity Model</a:t>
            </a:r>
          </a:p>
          <a:p>
            <a:pPr>
              <a:buFont typeface="Arial" charset="0"/>
              <a:buNone/>
            </a:pPr>
            <a:r>
              <a:rPr lang="en-US" baseline="0" dirty="0" smtClean="0"/>
              <a:t>Peer review – Key Process Area </a:t>
            </a:r>
            <a:r>
              <a:rPr lang="ru-RU" baseline="0" dirty="0" smtClean="0"/>
              <a:t>для уровня 3 - </a:t>
            </a:r>
            <a:r>
              <a:rPr lang="en-US" baseline="0" dirty="0" smtClean="0"/>
              <a:t>Defined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646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CMM</a:t>
            </a:r>
            <a:r>
              <a:rPr lang="en-US" baseline="0" dirty="0" smtClean="0"/>
              <a:t> – Capability Maturity Model</a:t>
            </a:r>
          </a:p>
          <a:p>
            <a:pPr>
              <a:buFont typeface="Arial" charset="0"/>
              <a:buNone/>
            </a:pPr>
            <a:r>
              <a:rPr lang="en-US" baseline="0" dirty="0" smtClean="0"/>
              <a:t>Peer review – Key Process Area </a:t>
            </a:r>
            <a:r>
              <a:rPr lang="ru-RU" baseline="0" dirty="0" smtClean="0"/>
              <a:t>для уровня 3 - </a:t>
            </a:r>
            <a:r>
              <a:rPr lang="en-US" baseline="0" dirty="0" smtClean="0"/>
              <a:t>Defined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646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CMM</a:t>
            </a:r>
            <a:r>
              <a:rPr lang="en-US" baseline="0" dirty="0" smtClean="0"/>
              <a:t> – Capability Maturity Model</a:t>
            </a:r>
          </a:p>
          <a:p>
            <a:pPr>
              <a:buFont typeface="Arial" charset="0"/>
              <a:buNone/>
            </a:pPr>
            <a:r>
              <a:rPr lang="en-US" baseline="0" dirty="0" smtClean="0"/>
              <a:t>Peer review – Key Process Area </a:t>
            </a:r>
            <a:r>
              <a:rPr lang="ru-RU" baseline="0" dirty="0" smtClean="0"/>
              <a:t>для уровня 3 - </a:t>
            </a:r>
            <a:r>
              <a:rPr lang="en-US" baseline="0" dirty="0" smtClean="0"/>
              <a:t>Defined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646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9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ragan2003@bk.r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err="1" smtClean="0"/>
              <a:t>Ревью</a:t>
            </a:r>
            <a:r>
              <a:rPr lang="ru-RU" dirty="0" smtClean="0"/>
              <a:t> проектных документов – борьба за качество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Андрей Кудинов</a:t>
            </a:r>
            <a:endParaRPr lang="ru-RU" dirty="0" smtClean="0"/>
          </a:p>
          <a:p>
            <a:r>
              <a:rPr lang="ru-RU" dirty="0" smtClean="0"/>
              <a:t>Компания «</a:t>
            </a:r>
            <a:r>
              <a:rPr lang="ru-RU" dirty="0" err="1" smtClean="0"/>
              <a:t>Неофлекс</a:t>
            </a:r>
            <a:r>
              <a:rPr lang="ru-RU" dirty="0" smtClean="0"/>
              <a:t>»</a:t>
            </a:r>
            <a:endParaRPr lang="en-US" dirty="0" smtClean="0"/>
          </a:p>
          <a:p>
            <a:r>
              <a:rPr lang="en-US" dirty="0" smtClean="0"/>
              <a:t>dragan2003@bk.ru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6632"/>
            <a:ext cx="38100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FF0000"/>
                </a:solidFill>
              </a:rPr>
              <a:t>√</a:t>
            </a:r>
            <a:r>
              <a:rPr lang="ru-RU" dirty="0" smtClean="0"/>
              <a:t> Изложение требований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63888" y="1641425"/>
            <a:ext cx="5278301" cy="29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Ясность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Непротиворечивость</a:t>
            </a:r>
            <a:endParaRPr lang="ru-RU" sz="2800" dirty="0" smtClean="0"/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Бизнес-требования описаны в терминах бизнеса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Отношение к скопу проекта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Тестируемость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Стиль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05" y="1721890"/>
            <a:ext cx="3120309" cy="197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02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FF0000"/>
                </a:solidFill>
              </a:rPr>
              <a:t>√</a:t>
            </a:r>
            <a:r>
              <a:rPr lang="ru-RU" dirty="0" smtClean="0"/>
              <a:t> Оформление документа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63888" y="1641425"/>
            <a:ext cx="5278301" cy="29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Схемы и таблицы пронумерованы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Использован актуальный шаблон</a:t>
            </a:r>
            <a:endParaRPr lang="ru-RU" sz="2800" dirty="0" smtClean="0"/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Единые стили по всему документу</a:t>
            </a:r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Исправлены орфографические ошибки</a:t>
            </a:r>
          </a:p>
          <a:p>
            <a:pPr algn="l"/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21890"/>
            <a:ext cx="2378385" cy="235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7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Инструментарий </a:t>
            </a:r>
            <a:r>
              <a:rPr lang="ru-RU" dirty="0" err="1" smtClean="0"/>
              <a:t>ревьюера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63888" y="1641425"/>
            <a:ext cx="5278301" cy="29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Чек-лист</a:t>
            </a:r>
            <a:r>
              <a:rPr lang="en-US" sz="2800" spc="-150" dirty="0" smtClean="0">
                <a:solidFill>
                  <a:schemeClr val="accent4">
                    <a:lumMod val="75000"/>
                  </a:schemeClr>
                </a:solidFill>
              </a:rPr>
              <a:t> (+ 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баллы</a:t>
            </a:r>
            <a:r>
              <a:rPr lang="en-US" sz="2800" spc="-150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Управление процессом разработки артефактов в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JIRA</a:t>
            </a:r>
            <a:endParaRPr lang="ru-RU" sz="2800" dirty="0" smtClean="0"/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Заметки на полях</a:t>
            </a:r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err="1" smtClean="0">
                <a:solidFill>
                  <a:schemeClr val="accent6">
                    <a:lumMod val="75000"/>
                  </a:schemeClr>
                </a:solidFill>
              </a:rPr>
              <a:t>Автогенерация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 списка открытых вопросов</a:t>
            </a:r>
            <a:endParaRPr lang="ru-RU" sz="2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07578"/>
            <a:ext cx="2491726" cy="2441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73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Чек-лист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963971"/>
              </p:ext>
            </p:extLst>
          </p:nvPr>
        </p:nvGraphicFramePr>
        <p:xfrm>
          <a:off x="457201" y="1890713"/>
          <a:ext cx="8363272" cy="35303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3650"/>
                <a:gridCol w="1355917"/>
                <a:gridCol w="3192279"/>
                <a:gridCol w="1523183"/>
                <a:gridCol w="1708243"/>
              </a:tblGrid>
              <a:tr h="96222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</a:rPr>
                        <a:t>№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Область проверки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Формулировка проверки </a:t>
                      </a:r>
                      <a:br>
                        <a:rPr lang="ru-RU" sz="1100" u="none" strike="noStrike">
                          <a:effectLst/>
                        </a:rPr>
                      </a:br>
                      <a:r>
                        <a:rPr lang="ru-RU" sz="1100" u="none" strike="noStrike">
                          <a:effectLst/>
                        </a:rPr>
                        <a:t>(ожидаемый результат)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Тип несоответствия</a:t>
                      </a:r>
                      <a:br>
                        <a:rPr lang="ru-RU" sz="11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Возможные значения: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1 - критичное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2 - серьезное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3 - незначительное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Дата проведения проверки 1</a:t>
                      </a:r>
                      <a:br>
                        <a:rPr lang="ru-RU" sz="11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(заполняется значениями поля "Проверка пройдена?")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700409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Наименование файла с документом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В названии файла указан тип разрабатываемого документа, номер </a:t>
                      </a:r>
                      <a:r>
                        <a:rPr lang="ru-RU" sz="1100" u="none" strike="noStrike" dirty="0" smtClean="0">
                          <a:effectLst/>
                        </a:rPr>
                        <a:t>BR</a:t>
                      </a:r>
                      <a:r>
                        <a:rPr lang="en-US" sz="1100" u="none" strike="noStrike" dirty="0" smtClean="0">
                          <a:effectLst/>
                        </a:rPr>
                        <a:t>D</a:t>
                      </a:r>
                      <a:r>
                        <a:rPr lang="ru-RU" sz="1100" u="none" strike="noStrike" dirty="0" smtClean="0">
                          <a:effectLst/>
                        </a:rPr>
                        <a:t>, </a:t>
                      </a:r>
                      <a:r>
                        <a:rPr lang="ru-RU" sz="1100" u="none" strike="noStrike" dirty="0">
                          <a:effectLst/>
                        </a:rPr>
                        <a:t>бизнес-название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1167348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Структура документа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Структура документа должна соответствовать шаблону ЧТЗ принятому на проекте и\или используемому в департаменте Неофлекса. Шаблон ЧТЗ - &lt;дать ссылку на шаблон ЧТЗ в SVN&gt;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700409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Структура документа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Структура документа содержит обязательные разделы из шаблона проектного документа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4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1996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Управление в </a:t>
            </a:r>
            <a:r>
              <a:rPr lang="en-US" dirty="0" smtClean="0"/>
              <a:t>JIRA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2"/>
          <p:cNvSpPr txBox="1">
            <a:spLocks/>
          </p:cNvSpPr>
          <p:nvPr/>
        </p:nvSpPr>
        <p:spPr>
          <a:xfrm>
            <a:off x="251400" y="1001530"/>
            <a:ext cx="7273010" cy="22323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 smtClean="0">
                <a:solidFill>
                  <a:srgbClr val="FF0000"/>
                </a:solidFill>
              </a:rPr>
              <a:t>Автор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Разработать и разместить документ в </a:t>
            </a:r>
            <a:r>
              <a:rPr lang="ru-RU" sz="1600" dirty="0" err="1" smtClean="0">
                <a:solidFill>
                  <a:schemeClr val="tx1"/>
                </a:solidFill>
              </a:rPr>
              <a:t>репозитории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Перевести запрос в состояние «</a:t>
            </a:r>
            <a:r>
              <a:rPr lang="en-US" sz="1600" dirty="0" smtClean="0">
                <a:solidFill>
                  <a:schemeClr val="tx1"/>
                </a:solidFill>
              </a:rPr>
              <a:t>On Review</a:t>
            </a:r>
            <a:r>
              <a:rPr lang="ru-RU" sz="1600" dirty="0" smtClean="0">
                <a:solidFill>
                  <a:schemeClr val="tx1"/>
                </a:solidFill>
              </a:rPr>
              <a:t>», указать «Вид </a:t>
            </a:r>
            <a:r>
              <a:rPr lang="ru-RU" sz="1600" dirty="0" err="1" smtClean="0">
                <a:solidFill>
                  <a:schemeClr val="tx1"/>
                </a:solidFill>
              </a:rPr>
              <a:t>ревью</a:t>
            </a:r>
            <a:r>
              <a:rPr lang="ru-RU" sz="1600" dirty="0" smtClean="0">
                <a:solidFill>
                  <a:schemeClr val="tx1"/>
                </a:solidFill>
              </a:rPr>
              <a:t>» и имя сотрудника в роли «Руководитель </a:t>
            </a:r>
            <a:r>
              <a:rPr lang="ru-RU" sz="1600" dirty="0" err="1" smtClean="0">
                <a:solidFill>
                  <a:schemeClr val="tx1"/>
                </a:solidFill>
              </a:rPr>
              <a:t>Ревьюеров</a:t>
            </a:r>
            <a:r>
              <a:rPr lang="ru-RU" sz="1600" dirty="0" smtClean="0">
                <a:solidFill>
                  <a:schemeClr val="tx1"/>
                </a:solidFill>
              </a:rPr>
              <a:t>» 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Заполнить поле «</a:t>
            </a:r>
            <a:r>
              <a:rPr lang="ru-RU" sz="1600" dirty="0" err="1" smtClean="0">
                <a:solidFill>
                  <a:schemeClr val="tx1"/>
                </a:solidFill>
              </a:rPr>
              <a:t>Ревьюер</a:t>
            </a:r>
            <a:r>
              <a:rPr lang="ru-RU" sz="1600" dirty="0" smtClean="0">
                <a:solidFill>
                  <a:schemeClr val="tx1"/>
                </a:solidFill>
              </a:rPr>
              <a:t>(ы)» именами коллег-участников </a:t>
            </a:r>
            <a:r>
              <a:rPr lang="en-US" sz="1600" dirty="0" smtClean="0">
                <a:solidFill>
                  <a:schemeClr val="tx1"/>
                </a:solidFill>
              </a:rPr>
              <a:t>Peer Review </a:t>
            </a:r>
            <a:r>
              <a:rPr lang="ru-RU" sz="1600" dirty="0" smtClean="0">
                <a:solidFill>
                  <a:schemeClr val="tx1"/>
                </a:solidFill>
              </a:rPr>
              <a:t>(«пиров»)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Назначить  последовательно запрос на всех «пиров». Указать  в                                  комментариях разделы документа для анализа.</a:t>
            </a:r>
          </a:p>
          <a:p>
            <a:pPr lvl="1" algn="l"/>
            <a:endParaRPr lang="ru-RU" sz="1400" dirty="0" smtClean="0"/>
          </a:p>
        </p:txBody>
      </p:sp>
      <p:grpSp>
        <p:nvGrpSpPr>
          <p:cNvPr id="9" name="Группа 8"/>
          <p:cNvGrpSpPr/>
          <p:nvPr/>
        </p:nvGrpSpPr>
        <p:grpSpPr>
          <a:xfrm>
            <a:off x="395420" y="3356990"/>
            <a:ext cx="2035485" cy="2880400"/>
            <a:chOff x="6948330" y="3789050"/>
            <a:chExt cx="2035485" cy="2880400"/>
          </a:xfrm>
        </p:grpSpPr>
        <p:pic>
          <p:nvPicPr>
            <p:cNvPr id="10" name="Picture 5"/>
            <p:cNvPicPr>
              <a:picLocks noChangeAspect="1" noChangeArrowheads="1"/>
            </p:cNvPicPr>
            <p:nvPr/>
          </p:nvPicPr>
          <p:blipFill>
            <a:blip r:embed="rId4" cstate="print">
              <a:lum contrast="10000"/>
            </a:blip>
            <a:srcRect l="28264" r="33890" b="57539"/>
            <a:stretch>
              <a:fillRect/>
            </a:stretch>
          </p:blipFill>
          <p:spPr bwMode="auto">
            <a:xfrm>
              <a:off x="6948330" y="3789050"/>
              <a:ext cx="1975131" cy="288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8244510" y="3861060"/>
              <a:ext cx="739305" cy="27699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DOC2.0</a:t>
              </a:r>
              <a:endParaRPr lang="ru-RU" sz="1200" b="1" dirty="0"/>
            </a:p>
          </p:txBody>
        </p:sp>
      </p:grpSp>
      <p:sp>
        <p:nvSpPr>
          <p:cNvPr id="12" name="Текст 2"/>
          <p:cNvSpPr txBox="1">
            <a:spLocks/>
          </p:cNvSpPr>
          <p:nvPr/>
        </p:nvSpPr>
        <p:spPr bwMode="auto">
          <a:xfrm>
            <a:off x="2411700" y="3276160"/>
            <a:ext cx="4896680" cy="3024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«Пиры»</a:t>
            </a:r>
          </a:p>
          <a:p>
            <a:pPr marL="742950" lvl="1" indent="-285750" eaLnBrk="0" hangingPunct="0">
              <a:spcBef>
                <a:spcPct val="20000"/>
              </a:spcBef>
              <a:buBlip>
                <a:blip r:embed="rId6"/>
              </a:buBlip>
            </a:pPr>
            <a:r>
              <a:rPr lang="ru-RU" sz="1600" kern="0" dirty="0" smtClean="0"/>
              <a:t>Проанализировать, внести замечания в документ, разместить документ в репозитории («в стопочку»), списать трудозатраты на </a:t>
            </a:r>
            <a:r>
              <a:rPr lang="ru-RU" sz="1600" kern="0" dirty="0" smtClean="0"/>
              <a:t>за</a:t>
            </a:r>
            <a:r>
              <a:rPr lang="ru-RU" sz="1600" kern="0" dirty="0" smtClean="0"/>
              <a:t>дачу разработки документа</a:t>
            </a:r>
            <a:endParaRPr lang="ru-RU" sz="1600" kern="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lang="ru-RU" sz="1600" b="1" kern="0" dirty="0" smtClean="0">
                <a:solidFill>
                  <a:srgbClr val="FF0000"/>
                </a:solidFill>
                <a:latin typeface="+mn-lt"/>
              </a:rPr>
              <a:t>Автор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lang="ru-RU" sz="1600" kern="0" dirty="0" smtClean="0"/>
              <a:t>Уточнить замечания, </a:t>
            </a:r>
            <a:r>
              <a:rPr lang="ru-RU" sz="1600" kern="0" dirty="0" err="1" smtClean="0"/>
              <a:t>п</a:t>
            </a:r>
            <a:r>
              <a:rPr kumimoji="0" lang="ru-RU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еревести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запрос в состояние «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Reviewed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»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742950" lvl="1" indent="-285750" eaLnBrk="0" hangingPunct="0">
              <a:spcBef>
                <a:spcPct val="20000"/>
              </a:spcBef>
              <a:buBlip>
                <a:blip r:embed="rId6"/>
              </a:buBlip>
            </a:pPr>
            <a:r>
              <a:rPr lang="ru-RU" sz="1600" kern="0" dirty="0" smtClean="0"/>
              <a:t>Исправить замечания,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создать/обновить «Протокол ревью», разместить</a:t>
            </a:r>
            <a:r>
              <a:rPr kumimoji="0" lang="ru-RU" sz="1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в репозитории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742950" lvl="1" indent="-285750" eaLnBrk="0" hangingPunct="0">
              <a:spcBef>
                <a:spcPct val="20000"/>
              </a:spcBef>
              <a:buBlip>
                <a:blip r:embed="rId6"/>
              </a:buBlip>
            </a:pPr>
            <a:r>
              <a:rPr lang="ru-RU" sz="1600" kern="0" dirty="0" smtClean="0"/>
              <a:t>Перевести запрос в состояние «</a:t>
            </a:r>
            <a:r>
              <a:rPr lang="en-US" sz="1600" kern="0" dirty="0" smtClean="0"/>
              <a:t>Resolved</a:t>
            </a:r>
            <a:r>
              <a:rPr lang="ru-RU" sz="1600" kern="0" dirty="0" smtClean="0"/>
              <a:t>»,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14" name="Рисунок 13" descr="параллельные процессы.gif"/>
          <p:cNvPicPr>
            <a:picLocks noChangeAspect="1"/>
          </p:cNvPicPr>
          <p:nvPr/>
        </p:nvPicPr>
        <p:blipFill>
          <a:blip r:embed="rId7" cstate="print">
            <a:lum contrast="10000"/>
          </a:blip>
          <a:srcRect l="4362" t="27167" r="47006" b="24631"/>
          <a:stretch>
            <a:fillRect/>
          </a:stretch>
        </p:blipFill>
        <p:spPr>
          <a:xfrm>
            <a:off x="7236370" y="3645030"/>
            <a:ext cx="1764880" cy="2736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6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Заметки на полях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0" y="1503947"/>
            <a:ext cx="8847476" cy="372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11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Список открытых вопросов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77547"/>
              </p:ext>
            </p:extLst>
          </p:nvPr>
        </p:nvGraphicFramePr>
        <p:xfrm>
          <a:off x="323528" y="1916832"/>
          <a:ext cx="8568951" cy="1872207"/>
        </p:xfrm>
        <a:graphic>
          <a:graphicData uri="http://schemas.openxmlformats.org/drawingml/2006/table">
            <a:tbl>
              <a:tblPr/>
              <a:tblGrid>
                <a:gridCol w="1667577"/>
                <a:gridCol w="601635"/>
                <a:gridCol w="374932"/>
                <a:gridCol w="2485018"/>
                <a:gridCol w="699729"/>
                <a:gridCol w="566758"/>
                <a:gridCol w="1290466"/>
                <a:gridCol w="882836"/>
              </a:tblGrid>
              <a:tr h="348549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Текст с примечанием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Автор примечания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Раздел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Примечание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Дата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примечания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Статус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Комментарий автора документа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Критичность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677181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Платежный документ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С. Захаров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1.3.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Платежный документ - юридически значимый документ установленного формата, которым оформляются банковские операции (платежи, переводы, взимание комиссий и т.п.)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12.03.2014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Closed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Исправлено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Замечание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46477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Массив проводок платежного документа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С. Захаров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1.3.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Массив проводок платежного документа - совокупность бухгалтерских проводок, предназначенных для бухгалтерского учета (отражения на балансе банка) исполнения операции, регламентированной платежным документом.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12.03.2014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Closed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Исправлено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Замечание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9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Проблемы и способы их решения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accent4">
                    <a:lumMod val="75000"/>
                  </a:schemeClr>
                </a:solidFill>
              </a:rPr>
              <a:t>Сложно «продать»</a:t>
            </a: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Низкое качество </a:t>
            </a:r>
            <a:r>
              <a:rPr lang="ru-RU" sz="4000" dirty="0" err="1" smtClean="0">
                <a:solidFill>
                  <a:schemeClr val="accent5">
                    <a:lumMod val="50000"/>
                  </a:schemeClr>
                </a:solidFill>
              </a:rPr>
              <a:t>ревью</a:t>
            </a:r>
            <a:endParaRPr lang="ru-RU" sz="4000" dirty="0" smtClean="0"/>
          </a:p>
          <a:p>
            <a:pPr algn="l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Сложно контролировать</a:t>
            </a:r>
            <a:endParaRPr lang="ru-RU" sz="4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Ложные ожидания</a:t>
            </a:r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82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Андрей Кудинов</a:t>
            </a:r>
            <a:endParaRPr lang="ru-RU" sz="3600" dirty="0" smtClean="0"/>
          </a:p>
          <a:p>
            <a:r>
              <a:rPr lang="ru-RU" sz="3600" dirty="0" smtClean="0"/>
              <a:t>Компания «</a:t>
            </a:r>
            <a:r>
              <a:rPr lang="ru-RU" sz="3600" dirty="0" err="1" smtClean="0"/>
              <a:t>Неофлекс</a:t>
            </a:r>
            <a:r>
              <a:rPr lang="ru-RU" sz="3600" dirty="0" smtClean="0"/>
              <a:t>»</a:t>
            </a:r>
            <a:endParaRPr lang="en-US" sz="3600" dirty="0" smtClean="0"/>
          </a:p>
          <a:p>
            <a:r>
              <a:rPr lang="en-US" sz="3600" dirty="0" smtClean="0">
                <a:hlinkClick r:id="rId3"/>
              </a:rPr>
              <a:t>dragan2003@bk.ru</a:t>
            </a:r>
            <a:endParaRPr lang="en-US" sz="3600" dirty="0" smtClean="0"/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27584" y="137270"/>
            <a:ext cx="6408712" cy="627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dirty="0" smtClean="0">
                <a:solidFill>
                  <a:srgbClr val="0070C0"/>
                </a:solidFill>
              </a:rPr>
              <a:t>Определения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937257"/>
            <a:ext cx="6691741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ru-RU" altLang="ru-RU" sz="2400" b="1" dirty="0" err="1" smtClean="0">
                <a:solidFill>
                  <a:srgbClr val="FF0000"/>
                </a:solidFill>
                <a:latin typeface="Calibri" pitchFamily="34" charset="0"/>
              </a:rPr>
              <a:t>Ревью</a:t>
            </a:r>
            <a:r>
              <a:rPr lang="ru-RU" altLang="ru-RU" sz="24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altLang="ru-RU" sz="2400" dirty="0">
                <a:latin typeface="Calibri" pitchFamily="34" charset="0"/>
              </a:rPr>
              <a:t>– собирательное название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процесса</a:t>
            </a:r>
            <a:r>
              <a:rPr lang="ru-RU" altLang="ru-RU" sz="2400" dirty="0">
                <a:latin typeface="Calibri" pitchFamily="34" charset="0"/>
              </a:rPr>
              <a:t>, основное содержание которого заключается в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анализе текста документов</a:t>
            </a:r>
          </a:p>
          <a:p>
            <a:pPr marL="800100" lvl="1" indent="-3429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Calibri" pitchFamily="34" charset="0"/>
              </a:rPr>
              <a:t>Проверяется корректность, непротиворечивость, полноту, ясность, </a:t>
            </a:r>
            <a:r>
              <a:rPr lang="ru-RU" altLang="ru-RU" sz="2400" dirty="0" err="1">
                <a:latin typeface="Calibri" pitchFamily="34" charset="0"/>
              </a:rPr>
              <a:t>проверяемость</a:t>
            </a:r>
            <a:r>
              <a:rPr lang="ru-RU" altLang="ru-RU" sz="2400" dirty="0">
                <a:latin typeface="Calibri" pitchFamily="34" charset="0"/>
              </a:rPr>
              <a:t> и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другие критерии качества </a:t>
            </a:r>
            <a:r>
              <a:rPr lang="ru-RU" altLang="ru-RU" sz="2400" dirty="0">
                <a:latin typeface="Calibri" pitchFamily="34" charset="0"/>
              </a:rPr>
              <a:t>документа. </a:t>
            </a:r>
            <a:r>
              <a:rPr lang="ru-RU" altLang="ru-RU" sz="2400" dirty="0">
                <a:latin typeface="Calibri" pitchFamily="34" charset="0"/>
              </a:rPr>
              <a:t>Критерии качества определяются заранее и известны </a:t>
            </a:r>
            <a:r>
              <a:rPr lang="ru-RU" altLang="ru-RU" sz="2400" dirty="0" smtClean="0">
                <a:latin typeface="Calibri" pitchFamily="34" charset="0"/>
              </a:rPr>
              <a:t>всем участникам</a:t>
            </a:r>
            <a:endParaRPr lang="ru-RU" altLang="ru-RU" sz="2400" dirty="0">
              <a:latin typeface="Calibri" pitchFamily="34" charset="0"/>
            </a:endParaRPr>
          </a:p>
          <a:p>
            <a:pPr marL="800100" lvl="1" indent="-3429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ru-RU" altLang="ru-RU" sz="2400" dirty="0">
                <a:latin typeface="Calibri" pitchFamily="34" charset="0"/>
              </a:rPr>
              <a:t>Другое название </a:t>
            </a:r>
            <a:r>
              <a:rPr lang="ru-RU" altLang="ru-RU" sz="2400" b="1" dirty="0" err="1">
                <a:solidFill>
                  <a:srgbClr val="FF0000"/>
                </a:solidFill>
                <a:latin typeface="Calibri" pitchFamily="34" charset="0"/>
              </a:rPr>
              <a:t>ревью</a:t>
            </a:r>
            <a:r>
              <a:rPr lang="ru-RU" altLang="ru-RU" sz="2400" dirty="0">
                <a:latin typeface="Calibri" pitchFamily="34" charset="0"/>
              </a:rPr>
              <a:t> -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статическое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тестирование</a:t>
            </a:r>
          </a:p>
          <a:p>
            <a:pPr marL="800100" lvl="1" indent="-3429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ru-RU" altLang="ru-RU" sz="2400" b="1" dirty="0" err="1">
                <a:solidFill>
                  <a:srgbClr val="FF0000"/>
                </a:solidFill>
                <a:latin typeface="Calibri" pitchFamily="34" charset="0"/>
              </a:rPr>
              <a:t>Ревью</a:t>
            </a:r>
            <a:r>
              <a:rPr lang="ru-RU" altLang="ru-RU" sz="24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altLang="ru-RU" sz="2400" dirty="0">
                <a:latin typeface="Calibri" pitchFamily="34" charset="0"/>
              </a:rPr>
              <a:t>выполняется</a:t>
            </a:r>
            <a:r>
              <a:rPr lang="ru-RU" altLang="ru-RU" sz="24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до передачи документа «на согласование» </a:t>
            </a:r>
            <a:r>
              <a:rPr lang="ru-RU" altLang="ru-RU" sz="2400" b="1" dirty="0">
                <a:solidFill>
                  <a:schemeClr val="tx2"/>
                </a:solidFill>
                <a:latin typeface="Calibri" pitchFamily="34" charset="0"/>
              </a:rPr>
              <a:t>Заказчику</a:t>
            </a:r>
            <a:endParaRPr lang="ru-RU" altLang="ru-RU" sz="2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C:\Documents and Settings\sa\Local Settings\Temporary Internet Files\Content.IE5\T42UF3OF\MC90033925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19" y="937257"/>
            <a:ext cx="2304257" cy="23065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828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27584" y="137270"/>
            <a:ext cx="6408712" cy="627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dirty="0" smtClean="0">
                <a:solidFill>
                  <a:srgbClr val="0070C0"/>
                </a:solidFill>
              </a:rPr>
              <a:t>Определения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937257"/>
            <a:ext cx="6763749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ru-RU" altLang="ru-RU" sz="2400" b="1" dirty="0">
                <a:solidFill>
                  <a:srgbClr val="FF0000"/>
                </a:solidFill>
                <a:latin typeface="Calibri" pitchFamily="34" charset="0"/>
              </a:rPr>
              <a:t>Известные варианты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Calibri" pitchFamily="34" charset="0"/>
              </a:rPr>
              <a:t>1981 </a:t>
            </a:r>
            <a:r>
              <a:rPr lang="en-US" altLang="ru-RU" sz="2000" dirty="0">
                <a:latin typeface="Calibri" pitchFamily="34" charset="0"/>
              </a:rPr>
              <a:t>IBM, M. Fagan, IBM – best practice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ru-RU" sz="2000" dirty="0">
                <a:latin typeface="Calibri" pitchFamily="34" charset="0"/>
              </a:rPr>
              <a:t>SEI CMM </a:t>
            </a:r>
            <a:r>
              <a:rPr lang="ru-RU" altLang="ru-RU" sz="2000" dirty="0">
                <a:latin typeface="Calibri" pitchFamily="34" charset="0"/>
              </a:rPr>
              <a:t>отдельная </a:t>
            </a:r>
            <a:r>
              <a:rPr lang="en-US" altLang="ru-RU" sz="2000" dirty="0">
                <a:latin typeface="Calibri" pitchFamily="34" charset="0"/>
              </a:rPr>
              <a:t>KPA “Peer Review</a:t>
            </a:r>
            <a:r>
              <a:rPr lang="en-US" altLang="ru-RU" sz="2400" dirty="0">
                <a:latin typeface="Calibri" pitchFamily="34" charset="0"/>
              </a:rPr>
              <a:t>”</a:t>
            </a:r>
          </a:p>
          <a:p>
            <a:pPr marL="800100" lvl="1" indent="-342900">
              <a:spcBef>
                <a:spcPts val="600"/>
              </a:spcBef>
              <a:buClrTx/>
              <a:buFont typeface="Arial" panose="020B0604020202020204" pitchFamily="34" charset="0"/>
              <a:buChar char="•"/>
            </a:pPr>
            <a:r>
              <a:rPr lang="ru-RU" altLang="ru-RU" sz="2400" b="1" dirty="0">
                <a:solidFill>
                  <a:srgbClr val="FF0000"/>
                </a:solidFill>
                <a:latin typeface="Calibri" pitchFamily="34" charset="0"/>
              </a:rPr>
              <a:t>Варианты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Calibri" pitchFamily="34" charset="0"/>
              </a:rPr>
              <a:t>ревью</a:t>
            </a:r>
            <a:r>
              <a:rPr lang="ru-RU" altLang="ru-RU" sz="2400" b="1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  <a:endParaRPr lang="ru-RU" altLang="ru-RU" sz="2400" b="1" dirty="0">
              <a:solidFill>
                <a:srgbClr val="FF0000"/>
              </a:solidFill>
              <a:latin typeface="Calibri" pitchFamily="34" charset="0"/>
            </a:endParaRP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Peer</a:t>
            </a:r>
            <a:r>
              <a:rPr lang="ru-RU" altLang="ru-RU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altLang="ru-RU" sz="2000" b="1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Review</a:t>
            </a:r>
            <a:r>
              <a:rPr lang="ru-RU" altLang="ru-RU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altLang="ru-RU" sz="2000" dirty="0">
                <a:latin typeface="Calibri" pitchFamily="34" charset="0"/>
              </a:rPr>
              <a:t>- </a:t>
            </a:r>
            <a:r>
              <a:rPr lang="ru-RU" altLang="ru-RU" sz="2000" dirty="0" err="1">
                <a:latin typeface="Calibri" pitchFamily="34" charset="0"/>
              </a:rPr>
              <a:t>ревью</a:t>
            </a:r>
            <a:r>
              <a:rPr lang="ru-RU" altLang="ru-RU" sz="2000" dirty="0">
                <a:latin typeface="Calibri" pitchFamily="34" charset="0"/>
              </a:rPr>
              <a:t> членами проектной команды, постоянно включенными в проект: аналитиками, архитекторами, </a:t>
            </a:r>
            <a:r>
              <a:rPr lang="ru-RU" altLang="ru-RU" sz="2000" dirty="0" err="1">
                <a:latin typeface="Calibri" pitchFamily="34" charset="0"/>
              </a:rPr>
              <a:t>тестировщиками</a:t>
            </a:r>
            <a:r>
              <a:rPr lang="ru-RU" altLang="ru-RU" sz="2000" dirty="0">
                <a:latin typeface="Calibri" pitchFamily="34" charset="0"/>
              </a:rPr>
              <a:t>.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Контрольный </a:t>
            </a:r>
            <a:r>
              <a:rPr lang="ru-RU" altLang="ru-RU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проход </a:t>
            </a:r>
            <a:r>
              <a:rPr lang="ru-RU" altLang="ru-RU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на совещании</a:t>
            </a:r>
            <a:r>
              <a:rPr lang="ru-RU" altLang="ru-RU" sz="2000" dirty="0">
                <a:latin typeface="Calibri" pitchFamily="34" charset="0"/>
              </a:rPr>
              <a:t> – проводится с участием членов продуктовой команды или членов </a:t>
            </a:r>
            <a:r>
              <a:rPr lang="ru-RU" altLang="ru-RU" sz="2000" dirty="0" smtClean="0">
                <a:latin typeface="Calibri" pitchFamily="34" charset="0"/>
              </a:rPr>
              <a:t>других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0070C0"/>
                </a:solidFill>
              </a:rPr>
              <a:t>Инспекция приглашенным специалистом </a:t>
            </a:r>
            <a:endParaRPr lang="ru-RU" altLang="ru-RU" sz="2000" dirty="0">
              <a:latin typeface="Calibri" pitchFamily="34" charset="0"/>
            </a:endParaRP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Согласование</a:t>
            </a:r>
            <a:r>
              <a:rPr lang="ru-RU" altLang="ru-RU" sz="20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altLang="ru-RU" sz="2000" dirty="0">
                <a:latin typeface="Calibri" pitchFamily="34" charset="0"/>
              </a:rPr>
              <a:t>– </a:t>
            </a:r>
            <a:r>
              <a:rPr lang="ru-RU" altLang="ru-RU" sz="2000" dirty="0" err="1">
                <a:latin typeface="Calibri" pitchFamily="34" charset="0"/>
              </a:rPr>
              <a:t>ревью</a:t>
            </a:r>
            <a:r>
              <a:rPr lang="ru-RU" altLang="ru-RU" sz="2000" dirty="0">
                <a:latin typeface="Calibri" pitchFamily="34" charset="0"/>
              </a:rPr>
              <a:t> на завершающей стадии разработки документа, в котором </a:t>
            </a:r>
            <a:r>
              <a:rPr lang="ru-RU" altLang="ru-RU" sz="2000" dirty="0">
                <a:latin typeface="Calibri" pitchFamily="34" charset="0"/>
              </a:rPr>
              <a:t>участвуют члены </a:t>
            </a:r>
            <a:r>
              <a:rPr lang="ru-RU" altLang="ru-RU" sz="2000" dirty="0">
                <a:latin typeface="Calibri" pitchFamily="34" charset="0"/>
              </a:rPr>
              <a:t>проектной </a:t>
            </a:r>
            <a:r>
              <a:rPr lang="ru-RU" altLang="ru-RU" sz="2000" dirty="0">
                <a:latin typeface="Calibri" pitchFamily="34" charset="0"/>
              </a:rPr>
              <a:t>команды</a:t>
            </a:r>
            <a:endParaRPr lang="ru-RU" altLang="ru-RU" sz="2000" dirty="0">
              <a:latin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Documents and Settings\sa\Local Settings\Temporary Internet Files\Content.IE5\KYRZYPMD\MC90021249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052736"/>
            <a:ext cx="2111480" cy="20162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774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27584" y="137270"/>
            <a:ext cx="6408712" cy="627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dirty="0" smtClean="0">
                <a:solidFill>
                  <a:srgbClr val="0070C0"/>
                </a:solidFill>
              </a:rPr>
              <a:t>Степень формализма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ашивка 1"/>
          <p:cNvSpPr/>
          <p:nvPr/>
        </p:nvSpPr>
        <p:spPr>
          <a:xfrm>
            <a:off x="1619672" y="2780928"/>
            <a:ext cx="79208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454" y="2940913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меньше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3283166" y="2780928"/>
            <a:ext cx="79208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4788024" y="2780928"/>
            <a:ext cx="79208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6444208" y="2780928"/>
            <a:ext cx="792088" cy="72008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93393" y="2940913"/>
            <a:ext cx="12133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больше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67631" y="3712307"/>
            <a:ext cx="1696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</a:rPr>
              <a:t>Peer review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35094" y="1767688"/>
            <a:ext cx="2088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</a:rPr>
              <a:t>Контрольный проход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357558" y="3739531"/>
            <a:ext cx="16530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</a:rPr>
              <a:t>Инспекция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28317" y="1952353"/>
            <a:ext cx="20175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</a:rPr>
              <a:t>Согласование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3481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27584" y="137270"/>
            <a:ext cx="6408712" cy="627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dirty="0">
                <a:solidFill>
                  <a:srgbClr val="0070C0"/>
                </a:solidFill>
              </a:rPr>
              <a:t>Зачем нужно и что дает хорошее </a:t>
            </a:r>
            <a:r>
              <a:rPr lang="ru-RU" sz="3200" dirty="0" err="1">
                <a:solidFill>
                  <a:srgbClr val="0070C0"/>
                </a:solidFill>
              </a:rPr>
              <a:t>ревью</a:t>
            </a:r>
            <a:r>
              <a:rPr lang="ru-RU" sz="3200" dirty="0">
                <a:solidFill>
                  <a:srgbClr val="0070C0"/>
                </a:solidFill>
              </a:rPr>
              <a:t>?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50825" y="836613"/>
            <a:ext cx="2808965" cy="18002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70C0"/>
                </a:solidFill>
              </a:rPr>
              <a:t>Автору документа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70C0"/>
                </a:solidFill>
              </a:rPr>
              <a:t>Менеджеру проекта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70C0"/>
                </a:solidFill>
              </a:rPr>
              <a:t>Команде проекта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70C0"/>
                </a:solidFill>
              </a:rPr>
              <a:t>Компании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70C0"/>
                </a:solidFill>
              </a:rPr>
              <a:t>Заказчику</a:t>
            </a:r>
            <a:endParaRPr lang="ru-RU" sz="2000" dirty="0" smtClean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00" y="764630"/>
            <a:ext cx="5688790" cy="138499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Автору: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Снижение </a:t>
            </a:r>
            <a:r>
              <a:rPr lang="en-US" sz="1600" dirty="0" smtClean="0"/>
              <a:t>re-work </a:t>
            </a:r>
            <a:r>
              <a:rPr lang="ru-RU" sz="1600" dirty="0" smtClean="0"/>
              <a:t>(переделок документа)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Уверенность в том, что нет явных недостатков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Защищенность в случае обнаружения ошибок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Опыт написания «правильных» документов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131800" y="2132820"/>
            <a:ext cx="5688790" cy="1600438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Менеджеру проекта: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Снижение </a:t>
            </a:r>
            <a:r>
              <a:rPr lang="en-US" sz="1600" dirty="0" smtClean="0"/>
              <a:t>re-work </a:t>
            </a:r>
            <a:r>
              <a:rPr lang="ru-RU" sz="1600" dirty="0" smtClean="0"/>
              <a:t>на фазе тестирования 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Снижение риска непопадания в бюджет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Увеличение вероятности выполнения в срок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Увеличение вероятности получить премию</a:t>
            </a:r>
          </a:p>
          <a:p>
            <a:pPr marL="800100" lvl="1" indent="-342900">
              <a:buFont typeface="+mj-lt"/>
              <a:buAutoNum type="arabicPeriod"/>
            </a:pP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00" y="3645030"/>
            <a:ext cx="5760800" cy="1354217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Команде проекта: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Понятные для всех документы, ускоренное согласование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Повышение командного духа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Улучшение коммуникаций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00" y="5013220"/>
            <a:ext cx="5688790" cy="615553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Компании: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Увеличение вероятности успешного проекта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00" y="5750004"/>
            <a:ext cx="6012200" cy="1107996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Заказчику: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Понятные документы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Ускоренное согласование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Повышение вероятности успешного проекта</a:t>
            </a:r>
            <a:endParaRPr lang="ru-RU" sz="1600" dirty="0"/>
          </a:p>
        </p:txBody>
      </p:sp>
      <p:pic>
        <p:nvPicPr>
          <p:cNvPr id="14" name="Picture 2" descr="C:\Program Files\Microsoft Office\OFFICE12\MEDIA\CAGCAT10\j023301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420" y="2708900"/>
            <a:ext cx="2574202" cy="2614943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95420" y="5750004"/>
            <a:ext cx="30244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Руководителю: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Контроль качества</a:t>
            </a:r>
            <a:endParaRPr lang="ru-RU" sz="16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Контроль за процессом</a:t>
            </a:r>
            <a:endParaRPr lang="ru-RU" sz="16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ru-RU" sz="1600" dirty="0" smtClean="0"/>
              <a:t>Обучение на ошибках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9742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27584" y="137270"/>
            <a:ext cx="6408712" cy="627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dirty="0" smtClean="0">
                <a:solidFill>
                  <a:srgbClr val="0070C0"/>
                </a:solidFill>
              </a:rPr>
              <a:t>Кандидаты в </a:t>
            </a:r>
            <a:r>
              <a:rPr lang="ru-RU" sz="3200" dirty="0" err="1" smtClean="0">
                <a:solidFill>
                  <a:srgbClr val="0070C0"/>
                </a:solidFill>
              </a:rPr>
              <a:t>ревьюеры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3820747" y="2656774"/>
            <a:ext cx="1502507" cy="1964172"/>
            <a:chOff x="3280686" y="2678171"/>
            <a:chExt cx="1502507" cy="1964172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310588" y="4180678"/>
              <a:ext cx="144270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  <a:latin typeface="Calibri" pitchFamily="34" charset="0"/>
                </a:rPr>
                <a:t>Артефакт</a:t>
              </a:r>
              <a:endParaRPr lang="ru-RU" sz="2400" dirty="0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0686" y="2678171"/>
              <a:ext cx="1502507" cy="1502507"/>
            </a:xfrm>
            <a:prstGeom prst="rect">
              <a:avLst/>
            </a:prstGeom>
          </p:spPr>
        </p:pic>
      </p:grpSp>
      <p:grpSp>
        <p:nvGrpSpPr>
          <p:cNvPr id="25" name="Группа 24"/>
          <p:cNvGrpSpPr/>
          <p:nvPr/>
        </p:nvGrpSpPr>
        <p:grpSpPr>
          <a:xfrm>
            <a:off x="1558814" y="4963953"/>
            <a:ext cx="1640194" cy="1072312"/>
            <a:chOff x="896933" y="2926594"/>
            <a:chExt cx="1640194" cy="1072312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896933" y="3537241"/>
              <a:ext cx="16401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  <a:latin typeface="Calibri" pitchFamily="34" charset="0"/>
                </a:rPr>
                <a:t>Аналитики</a:t>
              </a:r>
              <a:endParaRPr lang="ru-RU" sz="2400" dirty="0"/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2680" y="2926594"/>
              <a:ext cx="590400" cy="590400"/>
            </a:xfrm>
            <a:prstGeom prst="rect">
              <a:avLst/>
            </a:prstGeom>
          </p:spPr>
        </p:pic>
      </p:grpSp>
      <p:grpSp>
        <p:nvGrpSpPr>
          <p:cNvPr id="26" name="Группа 25"/>
          <p:cNvGrpSpPr/>
          <p:nvPr/>
        </p:nvGrpSpPr>
        <p:grpSpPr>
          <a:xfrm>
            <a:off x="942760" y="818393"/>
            <a:ext cx="2194491" cy="1422452"/>
            <a:chOff x="3328487" y="626160"/>
            <a:chExt cx="2194491" cy="1422452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9383" y="626160"/>
              <a:ext cx="591455" cy="591455"/>
            </a:xfrm>
            <a:prstGeom prst="rect">
              <a:avLst/>
            </a:prstGeom>
          </p:spPr>
        </p:pic>
        <p:sp>
          <p:nvSpPr>
            <p:cNvPr id="20" name="Прямоугольник 19"/>
            <p:cNvSpPr/>
            <p:nvPr/>
          </p:nvSpPr>
          <p:spPr>
            <a:xfrm>
              <a:off x="3328487" y="1217615"/>
              <a:ext cx="219449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  <a:latin typeface="Calibri" pitchFamily="34" charset="0"/>
                </a:rPr>
                <a:t>Потребители требований</a:t>
              </a:r>
              <a:endParaRPr lang="ru-RU" sz="2400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5872144" y="4843639"/>
            <a:ext cx="2511672" cy="1423538"/>
            <a:chOff x="3316164" y="5084267"/>
            <a:chExt cx="2511672" cy="1423538"/>
          </a:xfrm>
        </p:grpSpPr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6272" y="5084267"/>
              <a:ext cx="591455" cy="591455"/>
            </a:xfrm>
            <a:prstGeom prst="rect">
              <a:avLst/>
            </a:prstGeom>
          </p:spPr>
        </p:pic>
        <p:sp>
          <p:nvSpPr>
            <p:cNvPr id="21" name="Прямоугольник 20"/>
            <p:cNvSpPr/>
            <p:nvPr/>
          </p:nvSpPr>
          <p:spPr>
            <a:xfrm>
              <a:off x="3316164" y="5676808"/>
              <a:ext cx="251167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  <a:latin typeface="Calibri" pitchFamily="34" charset="0"/>
                </a:rPr>
                <a:t>Партнеры по взаимодействию</a:t>
              </a:r>
              <a:endParaRPr lang="ru-RU" sz="2400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5872144" y="808208"/>
            <a:ext cx="2194491" cy="1472820"/>
            <a:chOff x="6697253" y="2926594"/>
            <a:chExt cx="2194491" cy="1472820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6697253" y="3568417"/>
              <a:ext cx="219449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  <a:latin typeface="Calibri" pitchFamily="34" charset="0"/>
                </a:rPr>
                <a:t>Авторы требований</a:t>
              </a:r>
              <a:endParaRPr lang="ru-RU" sz="2400" dirty="0"/>
            </a:p>
          </p:txBody>
        </p:sp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9828" y="2926594"/>
              <a:ext cx="590400" cy="590400"/>
            </a:xfrm>
            <a:prstGeom prst="rect">
              <a:avLst/>
            </a:prstGeom>
          </p:spPr>
        </p:pic>
      </p:grpSp>
      <p:sp>
        <p:nvSpPr>
          <p:cNvPr id="23" name="Стрелка вправо 22"/>
          <p:cNvSpPr/>
          <p:nvPr/>
        </p:nvSpPr>
        <p:spPr>
          <a:xfrm rot="19393002">
            <a:off x="3125391" y="4394064"/>
            <a:ext cx="531855" cy="45605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12776748">
            <a:off x="5404499" y="4399947"/>
            <a:ext cx="531855" cy="45605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 rot="8287860">
            <a:off x="5299346" y="2136283"/>
            <a:ext cx="531855" cy="45605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30" name="Стрелка вправо 29"/>
          <p:cNvSpPr/>
          <p:nvPr/>
        </p:nvSpPr>
        <p:spPr>
          <a:xfrm rot="2475438">
            <a:off x="3126151" y="2123925"/>
            <a:ext cx="531855" cy="45605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49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Что проверяем?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63888" y="1641425"/>
            <a:ext cx="5278301" cy="29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Бизнес-цели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Здравый смысл</a:t>
            </a:r>
            <a:endParaRPr lang="ru-RU" sz="2800" dirty="0" smtClean="0"/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Изложение требований</a:t>
            </a:r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Оформление документа</a:t>
            </a:r>
            <a:endParaRPr lang="ru-RU" sz="2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53" y="1664163"/>
            <a:ext cx="3329735" cy="250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7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FF0000"/>
                </a:solidFill>
              </a:rPr>
              <a:t>√</a:t>
            </a:r>
            <a:r>
              <a:rPr lang="ru-RU" dirty="0" smtClean="0"/>
              <a:t> Бизнес-цели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63888" y="1641425"/>
            <a:ext cx="5278301" cy="29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Все ли </a:t>
            </a:r>
            <a:r>
              <a:rPr lang="ru-RU" sz="2800" spc="-150" dirty="0" err="1" smtClean="0">
                <a:solidFill>
                  <a:schemeClr val="accent4">
                    <a:lumMod val="75000"/>
                  </a:schemeClr>
                </a:solidFill>
              </a:rPr>
              <a:t>стейкхолдеры</a:t>
            </a: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 включены?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Решены ли бизнес-цели проекта?</a:t>
            </a:r>
            <a:endParaRPr lang="ru-RU" sz="2800" dirty="0" smtClean="0"/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Совпадают ли цели проекта с бизнес-целями?</a:t>
            </a:r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17" y="1664163"/>
            <a:ext cx="2516807" cy="250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6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3645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FF0000"/>
                </a:solidFill>
              </a:rPr>
              <a:t>√</a:t>
            </a:r>
            <a:r>
              <a:rPr lang="ru-RU" dirty="0" smtClean="0"/>
              <a:t> Здравый смысл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63888" y="1641425"/>
            <a:ext cx="5278301" cy="29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Char char="•"/>
            </a:pPr>
            <a:r>
              <a:rPr lang="ru-RU" sz="2800" spc="-150" dirty="0" smtClean="0">
                <a:solidFill>
                  <a:schemeClr val="accent4">
                    <a:lumMod val="75000"/>
                  </a:schemeClr>
                </a:solidFill>
              </a:rPr>
              <a:t>Понятен ли скоп проекта, имеет ли он смысл?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Есть описания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as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и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to be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endParaRPr lang="ru-RU" sz="2800" dirty="0" smtClean="0"/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Бизнес-требования описаны в терминах бизнеса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Не смешаны ли бизнес-требования и функциональные требования?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05" y="1641425"/>
            <a:ext cx="3120309" cy="213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01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вью проектных документов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Ревью проектных документов</Template>
  <TotalTime>1763</TotalTime>
  <Words>779</Words>
  <Application>Microsoft Office PowerPoint</Application>
  <PresentationFormat>Экран (4:3)</PresentationFormat>
  <Paragraphs>187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Ревью проектных документов</vt:lpstr>
      <vt:lpstr>Ревью проектных документов – борьба за качество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Ревью проектных документов</dc:title>
  <dc:creator>Кудинов Андрей</dc:creator>
  <cp:lastModifiedBy>Кудинов Андрей</cp:lastModifiedBy>
  <cp:revision>25</cp:revision>
  <dcterms:created xsi:type="dcterms:W3CDTF">2015-01-29T08:19:34Z</dcterms:created>
  <dcterms:modified xsi:type="dcterms:W3CDTF">2015-01-30T13:43:12Z</dcterms:modified>
</cp:coreProperties>
</file>