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12" r:id="rId4"/>
    <p:sldId id="308" r:id="rId5"/>
    <p:sldId id="314" r:id="rId6"/>
    <p:sldId id="321" r:id="rId7"/>
    <p:sldId id="316" r:id="rId8"/>
    <p:sldId id="315" r:id="rId9"/>
    <p:sldId id="320" r:id="rId10"/>
    <p:sldId id="322" r:id="rId11"/>
    <p:sldId id="323" r:id="rId12"/>
    <p:sldId id="317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7743" autoAdjust="0"/>
  </p:normalViewPr>
  <p:slideViewPr>
    <p:cSldViewPr>
      <p:cViewPr>
        <p:scale>
          <a:sx n="84" d="100"/>
          <a:sy n="84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9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7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0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9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3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658416" cy="8649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Андрей Майоров (</a:t>
            </a:r>
            <a:r>
              <a:rPr lang="en-US" smtClean="0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l@riskga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twitter.com/RiskGap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RiskGap-8212120" TargetMode="External"/><Relationship Id="rId3" Type="http://schemas.openxmlformats.org/officeDocument/2006/relationships/hyperlink" Target="http://riskgap.ru/blog/" TargetMode="External"/><Relationship Id="rId7" Type="http://schemas.openxmlformats.org/officeDocument/2006/relationships/hyperlink" Target="https://twitter.com/RiskGap" TargetMode="External"/><Relationship Id="rId2" Type="http://schemas.openxmlformats.org/officeDocument/2006/relationships/hyperlink" Target="https://www.facebook.com/groups/RiskG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brahabr.ru/company/softline/blog/124213/" TargetMode="External"/><Relationship Id="rId5" Type="http://schemas.openxmlformats.org/officeDocument/2006/relationships/hyperlink" Target="http://leadinganswers.typepad.com/leading_answers/2012/06/collaborative-games-for-risk-management.html" TargetMode="External"/><Relationship Id="rId4" Type="http://schemas.openxmlformats.org/officeDocument/2006/relationships/hyperlink" Target="http://www.sei.cmu.edu/library/abstracts/reports/93tr006.cf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ookmate.com/books/XLQ15dk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vl@riskgap.co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iskgap.ru/blog/" TargetMode="External"/><Relationship Id="rId5" Type="http://schemas.openxmlformats.org/officeDocument/2006/relationships/hyperlink" Target="https://www.facebook.com/groups/RiskGap" TargetMode="External"/><Relationship Id="rId4" Type="http://schemas.openxmlformats.org/officeDocument/2006/relationships/hyperlink" Target="https://twitter.com/RiskGa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Как связаны </a:t>
            </a:r>
            <a:br>
              <a:rPr lang="ru-RU" b="0" dirty="0" smtClean="0"/>
            </a:br>
            <a:r>
              <a:rPr lang="ru-RU" b="0" dirty="0" smtClean="0"/>
              <a:t>Риски, Доверие и Коммуникации</a:t>
            </a:r>
            <a:endParaRPr lang="en-US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584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Легкунец</a:t>
            </a:r>
            <a:endParaRPr lang="ru-RU" dirty="0" smtClean="0"/>
          </a:p>
          <a:p>
            <a:r>
              <a:rPr lang="en-US" dirty="0" smtClean="0"/>
              <a:t>RiskGap.ru</a:t>
            </a:r>
            <a:endParaRPr lang="en-US" dirty="0" smtClean="0"/>
          </a:p>
          <a:p>
            <a:r>
              <a:rPr lang="en-US" dirty="0">
                <a:hlinkClick r:id="rId3"/>
              </a:rPr>
              <a:t>vl@riskgap.com</a:t>
            </a:r>
            <a:endParaRPr lang="en-US" dirty="0"/>
          </a:p>
          <a:p>
            <a:r>
              <a:rPr lang="en-US" dirty="0">
                <a:hlinkClick r:id="rId4"/>
              </a:rPr>
              <a:t>twitter.com/</a:t>
            </a:r>
            <a:r>
              <a:rPr lang="en-US" dirty="0" err="1">
                <a:hlinkClick r:id="rId4"/>
              </a:rPr>
              <a:t>RiskGap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632"/>
            <a:ext cx="3810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Полезные ссылки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hlinkClick r:id="rId2"/>
              </a:rPr>
              <a:t>Сообщество в </a:t>
            </a:r>
            <a:r>
              <a:rPr lang="en-US" b="1" dirty="0">
                <a:solidFill>
                  <a:srgbClr val="FFC000"/>
                </a:solidFill>
                <a:hlinkClick r:id="rId2"/>
              </a:rPr>
              <a:t>Facebook</a:t>
            </a:r>
            <a:endParaRPr lang="en-US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hlinkClick r:id="rId3"/>
              </a:rPr>
              <a:t>Наш </a:t>
            </a:r>
            <a:r>
              <a:rPr lang="ru-RU" b="1" dirty="0">
                <a:solidFill>
                  <a:srgbClr val="FFC000"/>
                </a:solidFill>
                <a:hlinkClick r:id="rId3"/>
              </a:rPr>
              <a:t>русскоязычный блог</a:t>
            </a:r>
            <a:r>
              <a:rPr lang="en-US" b="1" dirty="0">
                <a:solidFill>
                  <a:srgbClr val="FFC000"/>
                </a:solidFill>
                <a:hlinkClick r:id="rId3"/>
              </a:rPr>
              <a:t>:</a:t>
            </a:r>
            <a:r>
              <a:rPr lang="ru-RU" b="1" dirty="0">
                <a:solidFill>
                  <a:srgbClr val="FFC000"/>
                </a:solidFill>
                <a:hlinkClick r:id="rId3"/>
              </a:rPr>
              <a:t> </a:t>
            </a:r>
            <a:r>
              <a:rPr lang="en-US" dirty="0">
                <a:solidFill>
                  <a:srgbClr val="FFC000"/>
                </a:solidFill>
                <a:hlinkClick r:id="rId3"/>
              </a:rPr>
              <a:t>c</a:t>
            </a:r>
            <a:r>
              <a:rPr lang="ru-RU" dirty="0" err="1">
                <a:solidFill>
                  <a:srgbClr val="FFC000"/>
                </a:solidFill>
                <a:hlinkClick r:id="rId3"/>
              </a:rPr>
              <a:t>сылки</a:t>
            </a:r>
            <a:r>
              <a:rPr lang="ru-RU" dirty="0">
                <a:solidFill>
                  <a:srgbClr val="FFC000"/>
                </a:solidFill>
                <a:hlinkClick r:id="rId3"/>
              </a:rPr>
              <a:t>, исследование риск-менеджмента в СНГ и анонсы </a:t>
            </a:r>
            <a:r>
              <a:rPr lang="ru-RU" dirty="0" err="1" smtClean="0">
                <a:solidFill>
                  <a:srgbClr val="FFC000"/>
                </a:solidFill>
                <a:hlinkClick r:id="rId3"/>
              </a:rPr>
              <a:t>вебинаров</a:t>
            </a:r>
            <a:endParaRPr lang="ru-RU" dirty="0" smtClean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C000"/>
                </a:solidFill>
                <a:hlinkClick r:id="rId4"/>
              </a:rPr>
              <a:t>SEI </a:t>
            </a:r>
            <a:r>
              <a:rPr lang="en-US" b="1" u="sng" dirty="0">
                <a:solidFill>
                  <a:srgbClr val="FFC000"/>
                </a:solidFill>
                <a:hlinkClick r:id="rId4"/>
              </a:rPr>
              <a:t>Taxonomy-Based Risk Identification</a:t>
            </a:r>
            <a:endParaRPr lang="en-US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/>
                </a:solidFill>
                <a:hlinkClick r:id="rId5"/>
              </a:rPr>
              <a:t>Collaborative </a:t>
            </a:r>
            <a:r>
              <a:rPr lang="en-US" b="1" dirty="0">
                <a:solidFill>
                  <a:schemeClr val="accent3"/>
                </a:solidFill>
                <a:hlinkClick r:id="rId5"/>
              </a:rPr>
              <a:t>games for Risk Management</a:t>
            </a:r>
            <a:endParaRPr lang="en-US" b="1" dirty="0">
              <a:solidFill>
                <a:schemeClr val="accent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/>
                </a:solidFill>
                <a:hlinkClick r:id="rId6"/>
              </a:rPr>
              <a:t>Статья Бориса </a:t>
            </a:r>
            <a:r>
              <a:rPr lang="ru-RU" dirty="0" err="1">
                <a:solidFill>
                  <a:schemeClr val="accent3"/>
                </a:solidFill>
                <a:hlinkClick r:id="rId6"/>
              </a:rPr>
              <a:t>Вольфсона</a:t>
            </a:r>
            <a:r>
              <a:rPr lang="ru-RU" dirty="0">
                <a:solidFill>
                  <a:schemeClr val="accent3"/>
                </a:solidFill>
                <a:hlinkClick r:id="rId6"/>
              </a:rPr>
              <a:t> на </a:t>
            </a:r>
            <a:r>
              <a:rPr lang="ru-RU" dirty="0" err="1">
                <a:solidFill>
                  <a:schemeClr val="accent3"/>
                </a:solidFill>
                <a:hlinkClick r:id="rId6"/>
              </a:rPr>
              <a:t>Хабре</a:t>
            </a:r>
            <a:endParaRPr lang="ru-RU" dirty="0">
              <a:solidFill>
                <a:schemeClr val="accent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hlinkClick r:id="rId7"/>
              </a:rPr>
              <a:t>Twitter</a:t>
            </a:r>
            <a:endParaRPr lang="en-US" dirty="0">
              <a:solidFill>
                <a:schemeClr val="accent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hlinkClick r:id="rId8"/>
              </a:rPr>
              <a:t>LinkedIn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6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Классная книга!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834880" cy="420933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b="1" dirty="0">
                <a:solidFill>
                  <a:schemeClr val="accent3"/>
                </a:solidFill>
              </a:rPr>
              <a:t>"Вальсируя с медведями</a:t>
            </a:r>
            <a:r>
              <a:rPr lang="ru-RU" b="1" dirty="0" smtClean="0">
                <a:solidFill>
                  <a:schemeClr val="accent3"/>
                </a:solidFill>
              </a:rPr>
              <a:t>"</a:t>
            </a:r>
            <a:r>
              <a:rPr lang="ru-RU" dirty="0" smtClean="0">
                <a:solidFill>
                  <a:schemeClr val="accent3"/>
                </a:solidFill>
              </a:rPr>
              <a:t>  </a:t>
            </a:r>
          </a:p>
          <a:p>
            <a:pPr marL="0">
              <a:spcBef>
                <a:spcPts val="0"/>
              </a:spcBef>
            </a:pPr>
            <a:endParaRPr lang="ru-RU" dirty="0" smtClean="0"/>
          </a:p>
          <a:p>
            <a:pPr marL="0">
              <a:spcBef>
                <a:spcPts val="0"/>
              </a:spcBef>
            </a:pPr>
            <a:r>
              <a:rPr lang="ru-RU" dirty="0" smtClean="0"/>
              <a:t>Том </a:t>
            </a:r>
            <a:r>
              <a:rPr lang="ru-RU" dirty="0" err="1"/>
              <a:t>Демарко</a:t>
            </a:r>
            <a:r>
              <a:rPr lang="ru-RU" dirty="0"/>
              <a:t>, </a:t>
            </a:r>
            <a:endParaRPr lang="ru-RU" dirty="0" smtClean="0"/>
          </a:p>
          <a:p>
            <a:pPr marL="0">
              <a:spcBef>
                <a:spcPts val="0"/>
              </a:spcBef>
            </a:pPr>
            <a:r>
              <a:rPr lang="ru-RU" dirty="0" smtClean="0"/>
              <a:t>Тимоти </a:t>
            </a:r>
            <a:r>
              <a:rPr lang="ru-RU" dirty="0"/>
              <a:t>Листер </a:t>
            </a:r>
            <a:r>
              <a:rPr lang="en-US" dirty="0">
                <a:hlinkClick r:id="rId2"/>
              </a:rPr>
              <a:t>https://bookmate.com/books/XLQ15dk9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4" name="Picture 2" descr="http://www.wishlike.ru/images/wimage/1000/1669/210212_13298059554f433a83cf8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07694"/>
            <a:ext cx="2444449" cy="35235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5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Вебинары</a:t>
            </a:r>
            <a:r>
              <a:rPr lang="ru-RU" dirty="0" smtClean="0"/>
              <a:t> на </a:t>
            </a:r>
            <a:r>
              <a:rPr lang="en-US" dirty="0" smtClean="0"/>
              <a:t>riskgap.ru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34108"/>
            <a:ext cx="9144000" cy="42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75" y="18293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154560" y="1417638"/>
            <a:ext cx="48348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3"/>
                </a:solidFill>
              </a:rPr>
              <a:t>Заходите в гости!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Владимир </a:t>
            </a:r>
            <a:r>
              <a:rPr lang="ru-RU" sz="3600" dirty="0" err="1" smtClean="0"/>
              <a:t>Легкунец</a:t>
            </a:r>
            <a:endParaRPr lang="ru-RU" sz="3600" dirty="0" smtClean="0"/>
          </a:p>
          <a:p>
            <a:r>
              <a:rPr lang="en-US" sz="3600" dirty="0" smtClean="0">
                <a:hlinkClick r:id="rId3"/>
              </a:rPr>
              <a:t>vl@riskgap</a:t>
            </a:r>
            <a:r>
              <a:rPr lang="en-US" sz="3600" dirty="0" smtClean="0">
                <a:hlinkClick r:id="rId3"/>
              </a:rPr>
              <a:t>.com</a:t>
            </a:r>
            <a:endParaRPr lang="en-US" sz="3600" dirty="0" smtClean="0"/>
          </a:p>
          <a:p>
            <a:endParaRPr lang="ru-RU" sz="3600" dirty="0" smtClean="0">
              <a:hlinkClick r:id="rId4"/>
            </a:endParaRPr>
          </a:p>
          <a:p>
            <a:endParaRPr lang="ru-RU" sz="3600" dirty="0" smtClean="0">
              <a:hlinkClick r:id="rId4"/>
            </a:endParaRPr>
          </a:p>
          <a:p>
            <a:r>
              <a:rPr lang="en-US" sz="3600" dirty="0" smtClean="0">
                <a:hlinkClick r:id="rId4"/>
              </a:rPr>
              <a:t>twitter.com/</a:t>
            </a:r>
            <a:r>
              <a:rPr lang="en-US" sz="3600" dirty="0" err="1" smtClean="0">
                <a:hlinkClick r:id="rId4"/>
              </a:rPr>
              <a:t>RiskGap</a:t>
            </a:r>
            <a:endParaRPr lang="ru-RU" sz="3600" dirty="0" smtClean="0"/>
          </a:p>
          <a:p>
            <a:r>
              <a:rPr lang="en-US" sz="3600" dirty="0" smtClean="0">
                <a:hlinkClick r:id="rId5"/>
              </a:rPr>
              <a:t>facebook.com/groups/</a:t>
            </a:r>
            <a:r>
              <a:rPr lang="en-US" sz="3600" dirty="0" err="1" smtClean="0">
                <a:hlinkClick r:id="rId5"/>
              </a:rPr>
              <a:t>RiskGap</a:t>
            </a:r>
            <a:endParaRPr lang="ru-RU" sz="3600" dirty="0" smtClean="0"/>
          </a:p>
          <a:p>
            <a:r>
              <a:rPr lang="en-US" sz="3600" dirty="0" smtClean="0">
                <a:hlinkClick r:id="rId6"/>
              </a:rPr>
              <a:t>riskgap.ru/blog</a:t>
            </a:r>
            <a:endParaRPr lang="ru-RU" sz="3600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038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11" y="2564904"/>
            <a:ext cx="2964778" cy="14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докладчике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03437"/>
            <a:ext cx="5240666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Разработчик </a:t>
            </a:r>
            <a:r>
              <a:rPr lang="ru-RU" dirty="0" err="1"/>
              <a:t>Java</a:t>
            </a:r>
            <a:r>
              <a:rPr lang="ru-RU" dirty="0"/>
              <a:t> и </a:t>
            </a:r>
            <a:r>
              <a:rPr lang="ru-RU" dirty="0" err="1" smtClean="0"/>
              <a:t>Ruby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 smtClean="0"/>
              <a:t>Certified</a:t>
            </a:r>
            <a:r>
              <a:rPr lang="ru-RU" dirty="0" smtClean="0"/>
              <a:t> </a:t>
            </a:r>
            <a:r>
              <a:rPr lang="ru-RU" dirty="0" err="1" smtClean="0"/>
              <a:t>Scrum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, </a:t>
            </a:r>
            <a:r>
              <a:rPr lang="ru-RU" dirty="0" err="1" smtClean="0"/>
              <a:t>Scrum</a:t>
            </a:r>
            <a:r>
              <a:rPr lang="ru-RU" dirty="0" smtClean="0"/>
              <a:t> </a:t>
            </a:r>
            <a:r>
              <a:rPr lang="ru-RU" dirty="0" err="1" smtClean="0"/>
              <a:t>Product</a:t>
            </a:r>
            <a:r>
              <a:rPr lang="ru-RU" dirty="0" smtClean="0"/>
              <a:t> </a:t>
            </a:r>
            <a:r>
              <a:rPr lang="ru-RU" dirty="0" err="1" smtClean="0"/>
              <a:t>Owner</a:t>
            </a: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8</a:t>
            </a:r>
            <a:r>
              <a:rPr lang="en-US" dirty="0" smtClean="0"/>
              <a:t> </a:t>
            </a:r>
            <a:r>
              <a:rPr lang="ru-RU" dirty="0" smtClean="0"/>
              <a:t>лет опыта разработки финансовых и BI сервисов в </a:t>
            </a:r>
            <a:r>
              <a:rPr lang="ru-RU" dirty="0" err="1" smtClean="0"/>
              <a:t>Deutsche</a:t>
            </a:r>
            <a:r>
              <a:rPr lang="ru-RU" dirty="0" smtClean="0"/>
              <a:t> </a:t>
            </a:r>
            <a:r>
              <a:rPr lang="ru-RU" dirty="0" err="1" smtClean="0"/>
              <a:t>Bank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CTO RiskGap.ru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66" y="2676053"/>
            <a:ext cx="3122606" cy="3538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56845" y="1417638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Владимир </a:t>
            </a:r>
            <a:r>
              <a:rPr lang="ru-RU" sz="4400" b="1" dirty="0" err="1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Легкунец</a:t>
            </a:r>
            <a:endParaRPr lang="ru-RU" sz="4400" b="1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639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 риски и коммуникации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 риски и доверие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 ценность для аналитика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делать аналитику (</a:t>
            </a:r>
            <a:r>
              <a:rPr lang="en-US" dirty="0" smtClean="0"/>
              <a:t>action list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Удобный </a:t>
            </a:r>
            <a:r>
              <a:rPr lang="en-US" dirty="0" smtClean="0"/>
              <a:t>SaaS</a:t>
            </a:r>
            <a:r>
              <a:rPr lang="ru-RU" dirty="0" smtClean="0"/>
              <a:t> вместо </a:t>
            </a:r>
            <a:r>
              <a:rPr lang="en-US" dirty="0" smtClean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Agile Manifesto 2.0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Полезные ссылки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62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 риски и коммуникации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615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75" y="18293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риски и доверие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Доверие </a:t>
            </a:r>
            <a:r>
              <a:rPr lang="ru-RU" dirty="0"/>
              <a:t>к команде 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Доверие внутри </a:t>
            </a:r>
            <a:r>
              <a:rPr lang="ru-RU" dirty="0"/>
              <a:t>команды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Прозрачность </a:t>
            </a:r>
            <a:r>
              <a:rPr lang="ru-RU" dirty="0"/>
              <a:t>в работе команды: </a:t>
            </a:r>
            <a:r>
              <a:rPr lang="ru-RU" dirty="0" smtClean="0"/>
              <a:t>                    « - Почему </a:t>
            </a:r>
            <a:r>
              <a:rPr lang="ru-RU" dirty="0"/>
              <a:t>так долго сделать </a:t>
            </a:r>
            <a:r>
              <a:rPr lang="ru-RU" dirty="0" smtClean="0"/>
              <a:t>это?»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Выявление пробелов в наборе компетенций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Доверие заказчика = прозрачность  </a:t>
            </a:r>
            <a:r>
              <a:rPr lang="ru-RU" dirty="0"/>
              <a:t>отношения рисков проекта к потенциальной </a:t>
            </a:r>
            <a:r>
              <a:rPr lang="ru-RU" dirty="0" smtClean="0"/>
              <a:t>выгоде + контролируемая среда.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61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dirty="0" smtClean="0"/>
              <a:t>Про ценность для аналитика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Прозрачность  </a:t>
            </a:r>
            <a:r>
              <a:rPr lang="ru-RU" dirty="0">
                <a:solidFill>
                  <a:schemeClr val="accent3"/>
                </a:solidFill>
              </a:rPr>
              <a:t>отношения рисков, требований, выгод для заказчика</a:t>
            </a:r>
            <a:r>
              <a:rPr lang="ru-RU" dirty="0" smtClean="0">
                <a:solidFill>
                  <a:schemeClr val="accent3"/>
                </a:solidFill>
              </a:rPr>
              <a:t>. Доверие.</a:t>
            </a:r>
            <a:endParaRPr lang="ru-RU" dirty="0">
              <a:solidFill>
                <a:schemeClr val="accent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Коммуникации с разработчиками. Доверие.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Коммуникации с </a:t>
            </a:r>
            <a:r>
              <a:rPr lang="en-US" dirty="0" smtClean="0">
                <a:solidFill>
                  <a:schemeClr val="accent3"/>
                </a:solidFill>
              </a:rPr>
              <a:t>PM </a:t>
            </a:r>
            <a:r>
              <a:rPr lang="ru-RU" dirty="0" smtClean="0">
                <a:solidFill>
                  <a:schemeClr val="accent3"/>
                </a:solidFill>
              </a:rPr>
              <a:t>и эскалация</a:t>
            </a:r>
            <a:r>
              <a:rPr lang="ru-RU" dirty="0">
                <a:solidFill>
                  <a:schemeClr val="accent3"/>
                </a:solidFill>
              </a:rPr>
              <a:t>. Доверие.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Распределение ответственности.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Снижение рисков, связанных с требованиями.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accent5"/>
                </a:solidFill>
              </a:rPr>
              <a:t>Проактивная</a:t>
            </a:r>
            <a:r>
              <a:rPr lang="ru-RU" b="1" dirty="0" smtClean="0">
                <a:solidFill>
                  <a:schemeClr val="accent5"/>
                </a:solidFill>
              </a:rPr>
              <a:t> культура.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/>
                </a:solidFill>
              </a:rPr>
              <a:t>Снижение уровня стресса.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58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 list</a:t>
            </a:r>
            <a:r>
              <a:rPr lang="en-US" dirty="0"/>
              <a:t> </a:t>
            </a:r>
            <a:r>
              <a:rPr lang="ru-RU" dirty="0" smtClean="0"/>
              <a:t>для аналитика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/>
                </a:solidFill>
              </a:rPr>
              <a:t>Сообщить </a:t>
            </a:r>
            <a:r>
              <a:rPr lang="ru-RU" dirty="0" smtClean="0">
                <a:solidFill>
                  <a:schemeClr val="accent6"/>
                </a:solidFill>
              </a:rPr>
              <a:t>команде, </a:t>
            </a:r>
            <a:r>
              <a:rPr lang="ru-RU" dirty="0">
                <a:solidFill>
                  <a:schemeClr val="accent6"/>
                </a:solidFill>
              </a:rPr>
              <a:t>что вы </a:t>
            </a:r>
            <a:r>
              <a:rPr lang="ru-RU" dirty="0" smtClean="0">
                <a:solidFill>
                  <a:schemeClr val="accent6"/>
                </a:solidFill>
              </a:rPr>
              <a:t>хотите выявить риски.</a:t>
            </a:r>
            <a:endParaRPr lang="ru-RU" dirty="0">
              <a:solidFill>
                <a:schemeClr val="accent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Выписать самому видимые риски ( анализ по источникам: требования, процесс </a:t>
            </a:r>
            <a:r>
              <a:rPr lang="ru-RU" dirty="0">
                <a:solidFill>
                  <a:schemeClr val="accent6"/>
                </a:solidFill>
              </a:rPr>
              <a:t>разработки, </a:t>
            </a:r>
            <a:r>
              <a:rPr lang="ru-RU" dirty="0" smtClean="0">
                <a:solidFill>
                  <a:schemeClr val="accent6"/>
                </a:solidFill>
              </a:rPr>
              <a:t>люди, знания, технологии).</a:t>
            </a:r>
            <a:endParaRPr lang="ru-RU" dirty="0">
              <a:solidFill>
                <a:schemeClr val="accent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/>
                </a:solidFill>
              </a:rPr>
              <a:t>Пригласить команду </a:t>
            </a:r>
            <a:r>
              <a:rPr lang="ru-RU" dirty="0">
                <a:solidFill>
                  <a:schemeClr val="accent5"/>
                </a:solidFill>
              </a:rPr>
              <a:t>к дополнению списка </a:t>
            </a:r>
            <a:r>
              <a:rPr lang="ru-RU" dirty="0" smtClean="0">
                <a:solidFill>
                  <a:schemeClr val="accent5"/>
                </a:solidFill>
              </a:rPr>
              <a:t>рисков.</a:t>
            </a:r>
            <a:endParaRPr lang="ru-RU" dirty="0">
              <a:solidFill>
                <a:schemeClr val="accent5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/>
                </a:solidFill>
              </a:rPr>
              <a:t>Обратиться </a:t>
            </a:r>
            <a:r>
              <a:rPr lang="ru-RU" dirty="0">
                <a:solidFill>
                  <a:schemeClr val="accent5"/>
                </a:solidFill>
              </a:rPr>
              <a:t>за советом к </a:t>
            </a:r>
            <a:r>
              <a:rPr lang="ru-RU" dirty="0" smtClean="0">
                <a:solidFill>
                  <a:schemeClr val="accent5"/>
                </a:solidFill>
              </a:rPr>
              <a:t>другим командам.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Перед ближайшим статусом обсудить план с </a:t>
            </a:r>
            <a:r>
              <a:rPr lang="en-US" dirty="0" smtClean="0">
                <a:solidFill>
                  <a:schemeClr val="accent3"/>
                </a:solidFill>
              </a:rPr>
              <a:t>PM</a:t>
            </a:r>
            <a:r>
              <a:rPr lang="ru-RU" dirty="0" smtClean="0">
                <a:solidFill>
                  <a:schemeClr val="accent3"/>
                </a:solidFill>
              </a:rPr>
              <a:t>-ом</a:t>
            </a:r>
            <a:endParaRPr lang="ru-RU" dirty="0">
              <a:solidFill>
                <a:schemeClr val="accent3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На статусе обсудить список рисков, выбрать </a:t>
            </a:r>
            <a:r>
              <a:rPr lang="en-US" dirty="0" smtClean="0">
                <a:solidFill>
                  <a:schemeClr val="accent3"/>
                </a:solidFill>
              </a:rPr>
              <a:t>Risk Owners</a:t>
            </a:r>
            <a:r>
              <a:rPr lang="ru-RU" dirty="0" smtClean="0">
                <a:solidFill>
                  <a:schemeClr val="accent3"/>
                </a:solidFill>
              </a:rPr>
              <a:t> и запланировать действия по приоритетным.</a:t>
            </a:r>
            <a:endParaRPr lang="ru-RU" dirty="0">
              <a:solidFill>
                <a:schemeClr val="accent3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Повторять.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Повторять. Повторять. Повторять. </a:t>
            </a:r>
            <a:r>
              <a:rPr lang="ru-RU" b="1" dirty="0" err="1" smtClean="0">
                <a:solidFill>
                  <a:srgbClr val="FF0000"/>
                </a:solidFill>
              </a:rPr>
              <a:t>Повто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Удобный </a:t>
            </a:r>
            <a:r>
              <a:rPr lang="en-US" dirty="0"/>
              <a:t>SaaS</a:t>
            </a:r>
            <a:r>
              <a:rPr lang="ru-RU" dirty="0"/>
              <a:t> вместо </a:t>
            </a:r>
            <a:r>
              <a:rPr lang="en-US" dirty="0"/>
              <a:t>Excel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75" y="18293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378" y="2276872"/>
            <a:ext cx="3923211" cy="269343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Коллективная работа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</a:rPr>
              <a:t>Реестр </a:t>
            </a:r>
            <a:r>
              <a:rPr lang="ru-RU" dirty="0">
                <a:solidFill>
                  <a:srgbClr val="00B050"/>
                </a:solidFill>
              </a:rPr>
              <a:t>онлайн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Lessons </a:t>
            </a:r>
            <a:r>
              <a:rPr lang="en-US" dirty="0">
                <a:solidFill>
                  <a:schemeClr val="accent6"/>
                </a:solidFill>
              </a:rPr>
              <a:t>Learned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База </a:t>
            </a:r>
            <a:r>
              <a:rPr lang="ru-RU" dirty="0">
                <a:solidFill>
                  <a:schemeClr val="accent6"/>
                </a:solidFill>
              </a:rPr>
              <a:t>знаний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/>
                </a:solidFill>
              </a:rPr>
              <a:t>Экспертная система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/>
                </a:solidFill>
              </a:rPr>
              <a:t>Визуализация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/>
                </a:solidFill>
              </a:rPr>
              <a:t>Анализ качества оценки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Agile Manifesto 2.0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Команда и ответственность важнее индивидуумов и взаимодействия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Бизнес ценность важнее рабочего продукта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Развитие партнёрских отношений важнее сотрудничества с клиентом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Готовиться к изменениям важнее реакции на изменения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3099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lnj2nw2122303</Template>
  <TotalTime>91</TotalTime>
  <Words>356</Words>
  <Application>Microsoft Office PowerPoint</Application>
  <PresentationFormat>Экран (4:3)</PresentationFormat>
  <Paragraphs>83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presentation-template</vt:lpstr>
      <vt:lpstr>Как связаны  Риски, Доверие и Коммуникации</vt:lpstr>
      <vt:lpstr>О докладчике</vt:lpstr>
      <vt:lpstr>Содержание</vt:lpstr>
      <vt:lpstr>Презентация PowerPoint</vt:lpstr>
      <vt:lpstr>Про риски и доверие</vt:lpstr>
      <vt:lpstr>Про ценность для аналитика</vt:lpstr>
      <vt:lpstr>Action list для аналитика</vt:lpstr>
      <vt:lpstr>Презентация PowerPoint</vt:lpstr>
      <vt:lpstr>Agile Manifesto 2.0</vt:lpstr>
      <vt:lpstr>Полезные ссылки</vt:lpstr>
      <vt:lpstr>Классная книга!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Anatoly Suzdaltsev</dc:creator>
  <cp:lastModifiedBy>Anatoly Suzdaltsev</cp:lastModifiedBy>
  <cp:revision>9</cp:revision>
  <dcterms:created xsi:type="dcterms:W3CDTF">2015-03-02T11:38:29Z</dcterms:created>
  <dcterms:modified xsi:type="dcterms:W3CDTF">2015-03-02T13:09:48Z</dcterms:modified>
</cp:coreProperties>
</file>