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313" r:id="rId3"/>
    <p:sldId id="314" r:id="rId4"/>
    <p:sldId id="312" r:id="rId5"/>
    <p:sldId id="315" r:id="rId6"/>
    <p:sldId id="318" r:id="rId7"/>
    <p:sldId id="319" r:id="rId8"/>
    <p:sldId id="335" r:id="rId9"/>
    <p:sldId id="320" r:id="rId10"/>
    <p:sldId id="321" r:id="rId11"/>
    <p:sldId id="322" r:id="rId12"/>
    <p:sldId id="323" r:id="rId13"/>
    <p:sldId id="309" r:id="rId14"/>
    <p:sldId id="329" r:id="rId15"/>
    <p:sldId id="325" r:id="rId16"/>
    <p:sldId id="326" r:id="rId17"/>
    <p:sldId id="330" r:id="rId18"/>
    <p:sldId id="331" r:id="rId19"/>
    <p:sldId id="333" r:id="rId20"/>
    <p:sldId id="332" r:id="rId21"/>
    <p:sldId id="334" r:id="rId22"/>
    <p:sldId id="327" r:id="rId23"/>
    <p:sldId id="328" r:id="rId24"/>
    <p:sldId id="31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7743" autoAdjust="0"/>
  </p:normalViewPr>
  <p:slideViewPr>
    <p:cSldViewPr>
      <p:cViewPr>
        <p:scale>
          <a:sx n="75" d="100"/>
          <a:sy n="75" d="100"/>
        </p:scale>
        <p:origin x="-2664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ev.baturina@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 smtClean="0"/>
              <a:t>Как мы изобрели велосипед и какие выводы мы сделали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01688"/>
          </a:xfrm>
        </p:spPr>
        <p:txBody>
          <a:bodyPr>
            <a:normAutofit/>
          </a:bodyPr>
          <a:lstStyle/>
          <a:p>
            <a:r>
              <a:rPr lang="ru-RU" dirty="0" smtClean="0"/>
              <a:t>Елизавета Батурина</a:t>
            </a:r>
          </a:p>
          <a:p>
            <a:r>
              <a:rPr lang="ru-RU" dirty="0" smtClean="0"/>
              <a:t>Инфосистемы Джет</a:t>
            </a: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8640"/>
            <a:ext cx="38100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Разработка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О31: Отсутствие планов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О32: Срыв сроков</a:t>
            </a: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Тестирование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О41: Отсутствие планов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О42: Позднее тестирование</a:t>
            </a: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Техническая поддержка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О51: Отсутствие регламентов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О52: Слабая работа 1 линии</a:t>
            </a: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" y="1628801"/>
            <a:ext cx="3610744" cy="4248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Аналитика, Разработка, Тестирование,</a:t>
            </a:r>
          </a:p>
          <a:p>
            <a:pPr algn="r"/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Управление</a:t>
            </a:r>
            <a:endParaRPr lang="ru-RU" sz="4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r"/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О 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21, О31, О41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5148064" y="1628801"/>
            <a:ext cx="3538736" cy="42484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Планы, Планы, Планы. </a:t>
            </a:r>
          </a:p>
          <a:p>
            <a:pPr>
              <a:buFont typeface="Arial" pitchFamily="34" charset="0"/>
              <a:buNone/>
            </a:pP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И статусы</a:t>
            </a: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9" name="Straight Connector 10"/>
          <p:cNvCxnSpPr/>
          <p:nvPr/>
        </p:nvCxnSpPr>
        <p:spPr>
          <a:xfrm rot="5400000">
            <a:off x="2557872" y="3825044"/>
            <a:ext cx="41044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211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Аналитика: полезные приемы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Работа с </a:t>
            </a: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требованиями </a:t>
            </a:r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Использование сильных сторон каждого </a:t>
            </a: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члена </a:t>
            </a: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команды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Параллельные работы по оформлению требований и написанию документов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err="1" smtClean="0">
                <a:solidFill>
                  <a:schemeClr val="accent4">
                    <a:lumMod val="75000"/>
                  </a:schemeClr>
                </a:solidFill>
              </a:rPr>
              <a:t>Чек-листы</a:t>
            </a:r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Управление требованиями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1 требование = 1 записи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Трассировка требований на документацию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Нормальная постановка задач, а не 22 требования в одном </a:t>
            </a:r>
            <a:r>
              <a:rPr lang="ru-RU" sz="4000" spc="-150" dirty="0" err="1" smtClean="0">
                <a:solidFill>
                  <a:schemeClr val="accent4">
                    <a:lumMod val="75000"/>
                  </a:schemeClr>
                </a:solidFill>
              </a:rPr>
              <a:t>тикете</a:t>
            </a:r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Использование аналитических ресурсов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600" spc="-150" dirty="0" smtClean="0">
                <a:solidFill>
                  <a:schemeClr val="accent4">
                    <a:lumMod val="75000"/>
                  </a:schemeClr>
                </a:solidFill>
              </a:rPr>
              <a:t>Младший аналитик. Пишет быстро, но может что-то пропустить. </a:t>
            </a:r>
          </a:p>
          <a:p>
            <a:pPr algn="l"/>
            <a:r>
              <a:rPr lang="ru-RU" sz="2600" spc="-150" dirty="0" smtClean="0">
                <a:solidFill>
                  <a:schemeClr val="accent4">
                    <a:lumMod val="75000"/>
                  </a:schemeClr>
                </a:solidFill>
              </a:rPr>
              <a:t>Технические писатели 1-2 человека. Не выезжают к Заказчику, все материалы им надо подготовить. </a:t>
            </a:r>
          </a:p>
          <a:p>
            <a:pPr algn="l"/>
            <a:r>
              <a:rPr lang="ru-RU" sz="2600" spc="-150" dirty="0" smtClean="0">
                <a:solidFill>
                  <a:schemeClr val="accent4">
                    <a:lumMod val="75000"/>
                  </a:schemeClr>
                </a:solidFill>
              </a:rPr>
              <a:t>Аналитик со стороны Заказчика. Не пишет ТЗ, ОПЗ и прочее.  Участвует в приемке, ездит к Заказчику. </a:t>
            </a:r>
          </a:p>
          <a:p>
            <a:pPr algn="l"/>
            <a:r>
              <a:rPr lang="ru-RU" sz="2600" spc="-150" dirty="0" smtClean="0">
                <a:solidFill>
                  <a:schemeClr val="accent4">
                    <a:lumMod val="75000"/>
                  </a:schemeClr>
                </a:solidFill>
              </a:rPr>
              <a:t>Старший аналитик. Пишет, ездит к Заказчику,  готовит планы работы по команде аналитиков. </a:t>
            </a:r>
          </a:p>
          <a:p>
            <a:pPr algn="l"/>
            <a:r>
              <a:rPr lang="ru-RU" sz="2600" spc="-150" dirty="0" smtClean="0">
                <a:solidFill>
                  <a:schemeClr val="accent4">
                    <a:lumMod val="75000"/>
                  </a:schemeClr>
                </a:solidFill>
              </a:rPr>
              <a:t>Начальник отдела аналитик. Пишет, ездит к Заказчику, готовит документы. </a:t>
            </a:r>
            <a:endParaRPr lang="ru-RU" sz="26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Постановка задачи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Постановка задачи ≠ документ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ОПЗ – много воды, требует подписи, содержательная часть разнесена по нескольким разделам. 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Краткая постановка – описание на 1 страничку, что нужно сделать. </a:t>
            </a:r>
          </a:p>
          <a:p>
            <a:pPr algn="l"/>
            <a:endParaRPr lang="ru-RU" sz="26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Постановка задачи: пример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3" algn="l"/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Отчет «Количество принятых сообщений по регионам»</a:t>
            </a:r>
          </a:p>
          <a:p>
            <a:pPr algn="l"/>
            <a:r>
              <a:rPr lang="ru-RU" sz="2000" spc="-150" dirty="0" smtClean="0">
                <a:solidFill>
                  <a:schemeClr val="accent4">
                    <a:lumMod val="75000"/>
                  </a:schemeClr>
                </a:solidFill>
              </a:rPr>
              <a:t>Фильтры отчета</a:t>
            </a:r>
            <a:r>
              <a:rPr lang="ru-RU" sz="2000" spc="-150" dirty="0" smtClean="0">
                <a:solidFill>
                  <a:schemeClr val="accent4">
                    <a:lumMod val="75000"/>
                  </a:schemeClr>
                </a:solidFill>
              </a:rPr>
              <a:t>: </a:t>
            </a:r>
            <a:endParaRPr lang="ru-RU" sz="2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2000" spc="-150" dirty="0" smtClean="0">
                <a:solidFill>
                  <a:schemeClr val="accent4">
                    <a:lumMod val="75000"/>
                  </a:schemeClr>
                </a:solidFill>
              </a:rPr>
              <a:t>Тип отчета, </a:t>
            </a:r>
            <a:r>
              <a:rPr lang="ru-RU" sz="2000" spc="-150" dirty="0" smtClean="0">
                <a:solidFill>
                  <a:schemeClr val="accent4">
                    <a:lumMod val="75000"/>
                  </a:schemeClr>
                </a:solidFill>
              </a:rPr>
              <a:t> содержит </a:t>
            </a:r>
            <a:r>
              <a:rPr lang="ru-RU" sz="2000" spc="-150" dirty="0" smtClean="0">
                <a:solidFill>
                  <a:schemeClr val="accent4">
                    <a:lumMod val="75000"/>
                  </a:schemeClr>
                </a:solidFill>
              </a:rPr>
              <a:t>значения:</a:t>
            </a:r>
          </a:p>
          <a:p>
            <a:pPr marL="457200" lvl="2" algn="l">
              <a:buFont typeface="Wingdings" pitchFamily="2" charset="2"/>
              <a:buChar char="v"/>
            </a:pPr>
            <a:r>
              <a:rPr lang="ru-RU" sz="1800" spc="-150" dirty="0" smtClean="0">
                <a:solidFill>
                  <a:schemeClr val="accent4">
                    <a:lumMod val="75000"/>
                  </a:schemeClr>
                </a:solidFill>
              </a:rPr>
              <a:t>Отчет по регионам (в отчет выводится информация по всем регионам)</a:t>
            </a:r>
          </a:p>
          <a:p>
            <a:pPr marL="457200" lvl="2" algn="l">
              <a:buFont typeface="Wingdings" pitchFamily="2" charset="2"/>
              <a:buChar char="v"/>
            </a:pPr>
            <a:r>
              <a:rPr lang="ru-RU" sz="1800" spc="-150" dirty="0" smtClean="0">
                <a:solidFill>
                  <a:schemeClr val="accent4">
                    <a:lumMod val="75000"/>
                  </a:schemeClr>
                </a:solidFill>
              </a:rPr>
              <a:t>Отчет по регионам и ФО (в отчет выводится информация по всем регионам с дополнительными </a:t>
            </a:r>
            <a:r>
              <a:rPr lang="ru-RU" sz="1800" spc="-150" dirty="0" err="1" smtClean="0">
                <a:solidFill>
                  <a:schemeClr val="accent4">
                    <a:lumMod val="75000"/>
                  </a:schemeClr>
                </a:solidFill>
              </a:rPr>
              <a:t>группировочными</a:t>
            </a:r>
            <a:r>
              <a:rPr lang="ru-RU" sz="1800" spc="-150" dirty="0" smtClean="0">
                <a:solidFill>
                  <a:schemeClr val="accent4">
                    <a:lumMod val="75000"/>
                  </a:schemeClr>
                </a:solidFill>
              </a:rPr>
              <a:t> полями по ФО)</a:t>
            </a:r>
          </a:p>
          <a:p>
            <a:pPr marL="457200" lvl="2" algn="l">
              <a:buFont typeface="Wingdings" pitchFamily="2" charset="2"/>
              <a:buChar char="v"/>
            </a:pPr>
            <a:r>
              <a:rPr lang="ru-RU" sz="1800" spc="-150" dirty="0" smtClean="0">
                <a:solidFill>
                  <a:schemeClr val="accent4">
                    <a:lumMod val="75000"/>
                  </a:schemeClr>
                </a:solidFill>
              </a:rPr>
              <a:t>Отчет по ФО (отчет выводиться только по ФО)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2000" spc="-150" dirty="0" smtClean="0">
                <a:solidFill>
                  <a:schemeClr val="accent4">
                    <a:lumMod val="75000"/>
                  </a:schemeClr>
                </a:solidFill>
              </a:rPr>
              <a:t>Период с, по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2000" spc="-150" dirty="0" smtClean="0">
                <a:solidFill>
                  <a:schemeClr val="accent4">
                    <a:lumMod val="75000"/>
                  </a:schemeClr>
                </a:solidFill>
              </a:rPr>
              <a:t>Тип сообщения, содержит значения:</a:t>
            </a:r>
          </a:p>
          <a:p>
            <a:pPr marL="457200" lvl="2" algn="l">
              <a:buFont typeface="Wingdings" pitchFamily="2" charset="2"/>
              <a:buChar char="v"/>
            </a:pPr>
            <a:r>
              <a:rPr lang="ru-RU" sz="1800" spc="-150" dirty="0" smtClean="0">
                <a:solidFill>
                  <a:schemeClr val="accent4">
                    <a:lumMod val="75000"/>
                  </a:schemeClr>
                </a:solidFill>
              </a:rPr>
              <a:t>Только первичные</a:t>
            </a:r>
          </a:p>
          <a:p>
            <a:pPr marL="457200" lvl="2" algn="l">
              <a:buFont typeface="Wingdings" pitchFamily="2" charset="2"/>
              <a:buChar char="v"/>
            </a:pPr>
            <a:r>
              <a:rPr lang="ru-RU" sz="1800" spc="-150" dirty="0" smtClean="0">
                <a:solidFill>
                  <a:schemeClr val="accent4">
                    <a:lumMod val="75000"/>
                  </a:schemeClr>
                </a:solidFill>
              </a:rPr>
              <a:t>Только повторные</a:t>
            </a:r>
          </a:p>
          <a:p>
            <a:pPr marL="457200" lvl="2" algn="l">
              <a:buFont typeface="Wingdings" pitchFamily="2" charset="2"/>
              <a:buChar char="v"/>
            </a:pPr>
            <a:r>
              <a:rPr lang="ru-RU" sz="1800" spc="-150" dirty="0" smtClean="0">
                <a:solidFill>
                  <a:schemeClr val="accent4">
                    <a:lumMod val="75000"/>
                  </a:schemeClr>
                </a:solidFill>
              </a:rPr>
              <a:t>Первичные и повторные</a:t>
            </a: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Чек-лист по согласованию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9552" y="1844825"/>
          <a:ext cx="7992888" cy="3657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2"/>
                <a:gridCol w="1998222"/>
                <a:gridCol w="1998222"/>
                <a:gridCol w="1998222"/>
              </a:tblGrid>
              <a:tr h="817036">
                <a:tc>
                  <a:txBody>
                    <a:bodyPr/>
                    <a:lstStyle/>
                    <a:p>
                      <a:r>
                        <a:rPr lang="ru-RU" dirty="0" smtClean="0"/>
                        <a:t>Документ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Наличие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ФИО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ФИО 2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47336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Требования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336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Разработка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336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ОПЗ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7336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ПМИ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336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РП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336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Проект-катастрофа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22 подсистемы, </a:t>
            </a: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7 типов документов, </a:t>
            </a: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79 регионов, несколько итераций согласований</a:t>
            </a:r>
          </a:p>
          <a:p>
            <a:pPr algn="l">
              <a:buFont typeface="Arial" pitchFamily="34" charset="0"/>
              <a:buChar char="•"/>
            </a:pP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22*7*79*3=36498 документов </a:t>
            </a:r>
          </a:p>
          <a:p>
            <a:pPr algn="l">
              <a:buFont typeface="Arial" pitchFamily="34" charset="0"/>
              <a:buChar char="•"/>
            </a:pP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4 месяца интенсивной работы</a:t>
            </a:r>
            <a:endParaRPr lang="ru-RU" sz="36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Множество классических ошибок на первом этапе разработки</a:t>
            </a:r>
            <a:endParaRPr lang="ru-RU" sz="36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Чек-лист по отгрузке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t="17896" r="37594" b="34854"/>
          <a:stretch>
            <a:fillRect/>
          </a:stretch>
        </p:blipFill>
        <p:spPr bwMode="auto">
          <a:xfrm>
            <a:off x="107504" y="1556792"/>
            <a:ext cx="8762289" cy="3593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Шаблоны документов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67544" y="1340768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Сокращает время</a:t>
            </a:r>
          </a:p>
          <a:p>
            <a:pPr>
              <a:buFont typeface="Arial" pitchFamily="34" charset="0"/>
              <a:buChar char="•"/>
            </a:pP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Уменьшает количество ошибок</a:t>
            </a:r>
          </a:p>
          <a:p>
            <a:pPr>
              <a:buFont typeface="Arial" pitchFamily="34" charset="0"/>
              <a:buChar char="•"/>
            </a:pP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Позволяет стандартизировать  оформление документации</a:t>
            </a:r>
            <a:endParaRPr lang="ru-RU" sz="36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Регламенты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Регламент </a:t>
            </a:r>
            <a:r>
              <a:rPr lang="ru-RU" sz="4000" spc="-150" dirty="0" err="1" smtClean="0">
                <a:solidFill>
                  <a:schemeClr val="accent4">
                    <a:lumMod val="75000"/>
                  </a:schemeClr>
                </a:solidFill>
              </a:rPr>
              <a:t>техподдержки</a:t>
            </a:r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Регламент заведения </a:t>
            </a:r>
            <a:r>
              <a:rPr lang="ru-RU" sz="4000" spc="-150" dirty="0" err="1" smtClean="0">
                <a:solidFill>
                  <a:schemeClr val="accent4">
                    <a:lumMod val="75000"/>
                  </a:schemeClr>
                </a:solidFill>
              </a:rPr>
              <a:t>тикетов</a:t>
            </a:r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Заказчик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Планы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Протоколы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Различные </a:t>
            </a: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журналы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Работа у Заказчика</a:t>
            </a:r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Спасибо за внимание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 smtClean="0"/>
              <a:t>Елизавета Батурина</a:t>
            </a:r>
          </a:p>
          <a:p>
            <a:r>
              <a:rPr lang="ru-RU" sz="3600" dirty="0" err="1" smtClean="0"/>
              <a:t>Инфосистемы</a:t>
            </a:r>
            <a:r>
              <a:rPr lang="ru-RU" sz="3600" dirty="0" smtClean="0"/>
              <a:t> </a:t>
            </a:r>
            <a:r>
              <a:rPr lang="ru-RU" sz="3600" dirty="0" err="1" smtClean="0"/>
              <a:t>Джет</a:t>
            </a:r>
            <a:endParaRPr lang="en-US" sz="3600" dirty="0" smtClean="0"/>
          </a:p>
          <a:p>
            <a:r>
              <a:rPr lang="en-US" sz="3600" dirty="0" smtClean="0">
                <a:hlinkClick r:id="rId3"/>
              </a:rPr>
              <a:t>ev.baturina@jet.msk.su</a:t>
            </a:r>
          </a:p>
          <a:p>
            <a:endParaRPr lang="en-US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239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Стартовые данные:</a:t>
            </a: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b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dirty="0" smtClean="0"/>
              <a:t>Сложная структура проекта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en-US" spc="-150" dirty="0" smtClean="0">
                <a:solidFill>
                  <a:schemeClr val="accent4">
                    <a:lumMod val="75000"/>
                  </a:schemeClr>
                </a:solidFill>
              </a:rPr>
              <a:t>22 </a:t>
            </a: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взаимосвязанные подсистемы</a:t>
            </a:r>
            <a:endParaRPr lang="ru-RU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Распределение </a:t>
            </a: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обязанностей между Центральным аппаратом и территориальными органами</a:t>
            </a:r>
          </a:p>
          <a:p>
            <a:pPr algn="l">
              <a:buFont typeface="Arial" pitchFamily="34" charset="0"/>
              <a:buChar char="•"/>
            </a:pP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Сроки: май-сентябрь</a:t>
            </a:r>
          </a:p>
          <a:p>
            <a:pPr algn="l">
              <a:buFont typeface="Arial" pitchFamily="34" charset="0"/>
              <a:buChar char="•"/>
            </a:pP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Техническая поддержка 79 регионов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Стартовые данные:</a:t>
            </a: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b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dirty="0" smtClean="0"/>
              <a:t>Отношение заказчика и наше отношение к нему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Проблемы в общении с Заказчиком на первом этапе </a:t>
            </a: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контракта – фактически потеря 2-2,5 месяцев</a:t>
            </a:r>
            <a:endParaRPr lang="ru-RU" sz="36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Дополнительные требования вне </a:t>
            </a: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контракта по согласованию документации</a:t>
            </a:r>
            <a:endParaRPr lang="en-US" sz="36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Неустановленные требования к </a:t>
            </a: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документации</a:t>
            </a:r>
          </a:p>
          <a:p>
            <a:pPr algn="l">
              <a:buFont typeface="Arial" pitchFamily="34" charset="0"/>
              <a:buChar char="•"/>
            </a:pP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До 18 подписантов для некоторых подсистем</a:t>
            </a:r>
            <a:endParaRPr lang="ru-RU" sz="36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Стартовые данные:</a:t>
            </a:r>
            <a: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br>
              <a:rPr lang="ru-RU" spc="-15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dirty="0" smtClean="0"/>
              <a:t>Отношения </a:t>
            </a:r>
            <a:r>
              <a:rPr lang="ru-RU" smtClean="0"/>
              <a:t>с контрагентом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Распределение обязанностей по сбору требований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Отношения с контрагентом на первом и последующих этапах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Наши ошибки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О1: Аналитика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О2: Управление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О3: Разработка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О4: Тестирование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О5: Техническая поддержка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Аналитика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О11: Сбор и оформление требований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О12: Работа с Заказчиком – малая активность при подписании документации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013: Плохое использование </a:t>
            </a: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ресурсов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014: Плохое качество документации</a:t>
            </a:r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Пример плохо проработанного требования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400 </a:t>
            </a: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требований от регионов</a:t>
            </a:r>
          </a:p>
          <a:p>
            <a:pPr algn="l"/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 l="3103" t="17896" r="48703" b="56772"/>
          <a:stretch>
            <a:fillRect/>
          </a:stretch>
        </p:blipFill>
        <p:spPr bwMode="auto">
          <a:xfrm>
            <a:off x="0" y="2205262"/>
            <a:ext cx="9103655" cy="259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Управление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О21: Отсутствие планов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О22: Слабое информирование команды</a:t>
            </a:r>
          </a:p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О23: Отношение с Заказчиком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d2emzfm1430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bd2emzfm14300</Template>
  <TotalTime>1971</TotalTime>
  <Words>544</Words>
  <Application>Microsoft Office PowerPoint</Application>
  <PresentationFormat>Экран (4:3)</PresentationFormat>
  <Paragraphs>137</Paragraphs>
  <Slides>24</Slides>
  <Notes>24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bd2emzfm14300</vt:lpstr>
      <vt:lpstr>Как мы изобрели велосипед и какие выводы мы сделали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доклада</dc:title>
  <dc:creator>user</dc:creator>
  <cp:lastModifiedBy>user</cp:lastModifiedBy>
  <cp:revision>69</cp:revision>
  <dcterms:created xsi:type="dcterms:W3CDTF">2014-03-31T09:44:44Z</dcterms:created>
  <dcterms:modified xsi:type="dcterms:W3CDTF">2014-04-10T11:16:48Z</dcterms:modified>
</cp:coreProperties>
</file>