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7" r:id="rId1"/>
  </p:sldMasterIdLst>
  <p:notesMasterIdLst>
    <p:notesMasterId r:id="rId16"/>
  </p:notesMasterIdLst>
  <p:sldIdLst>
    <p:sldId id="316" r:id="rId2"/>
    <p:sldId id="313" r:id="rId3"/>
    <p:sldId id="301" r:id="rId4"/>
    <p:sldId id="304" r:id="rId5"/>
    <p:sldId id="303" r:id="rId6"/>
    <p:sldId id="311" r:id="rId7"/>
    <p:sldId id="305" r:id="rId8"/>
    <p:sldId id="312" r:id="rId9"/>
    <p:sldId id="306" r:id="rId10"/>
    <p:sldId id="307" r:id="rId11"/>
    <p:sldId id="308" r:id="rId12"/>
    <p:sldId id="309" r:id="rId13"/>
    <p:sldId id="314" r:id="rId14"/>
    <p:sldId id="317" r:id="rId15"/>
  </p:sldIdLst>
  <p:sldSz cx="9144000" cy="6858000" type="letter"/>
  <p:notesSz cx="6858000" cy="9144000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uri Shtivelman" initials="" lastIdx="9" clrIdx="0"/>
  <p:cmAuthor id="1" name=" 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5C8"/>
    <a:srgbClr val="428BD0"/>
    <a:srgbClr val="5D5B14"/>
    <a:srgbClr val="868400"/>
    <a:srgbClr val="FF435E"/>
    <a:srgbClr val="FF92AC"/>
    <a:srgbClr val="0000F7"/>
    <a:srgbClr val="FD0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88034" autoAdjust="0"/>
  </p:normalViewPr>
  <p:slideViewPr>
    <p:cSldViewPr snapToGrid="0">
      <p:cViewPr>
        <p:scale>
          <a:sx n="100" d="100"/>
          <a:sy n="100" d="100"/>
        </p:scale>
        <p:origin x="-300" y="-102"/>
      </p:cViewPr>
      <p:guideLst>
        <p:guide orient="horz" pos="714"/>
        <p:guide pos="912"/>
      </p:guideLst>
    </p:cSldViewPr>
  </p:slideViewPr>
  <p:outlineViewPr>
    <p:cViewPr>
      <p:scale>
        <a:sx n="33" d="100"/>
        <a:sy n="33" d="100"/>
      </p:scale>
      <p:origin x="0" y="20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 defTabSz="91425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 defTabSz="91425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7F477B-7506-44B9-AF99-268D795BF2B3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 defTabSz="91425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 defTabSz="91425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DC5EDA-BEC3-4932-8801-AEF9B9B3B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42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C5EDA-BEC3-4932-8801-AEF9B9B3B44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12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C5EDA-BEC3-4932-8801-AEF9B9B3B44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12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C5EDA-BEC3-4932-8801-AEF9B9B3B44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12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C5EDA-BEC3-4932-8801-AEF9B9B3B44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12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C5EDA-BEC3-4932-8801-AEF9B9B3B44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1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C5EDA-BEC3-4932-8801-AEF9B9B3B44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12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C5EDA-BEC3-4932-8801-AEF9B9B3B44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12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C5EDA-BEC3-4932-8801-AEF9B9B3B44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12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C5EDA-BEC3-4932-8801-AEF9B9B3B44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12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C5EDA-BEC3-4932-8801-AEF9B9B3B44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12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C5EDA-BEC3-4932-8801-AEF9B9B3B44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12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C5EDA-BEC3-4932-8801-AEF9B9B3B44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1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v1 (Header 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628800"/>
            <a:ext cx="9144000" cy="4876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5" t="25724" r="8847" b="20256"/>
          <a:stretch/>
        </p:blipFill>
        <p:spPr>
          <a:xfrm>
            <a:off x="228600" y="3962400"/>
            <a:ext cx="2209800" cy="736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914400"/>
            <a:ext cx="8686800" cy="4572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362233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LASH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0"/>
            <a:ext cx="8686800" cy="762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14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LASH: CONTAC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0"/>
            <a:ext cx="8686800" cy="762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4221088"/>
            <a:ext cx="685800" cy="685800"/>
          </a:xfrm>
          <a:prstGeom prst="rect">
            <a:avLst/>
          </a:prstGeom>
        </p:spPr>
      </p:pic>
      <p:sp>
        <p:nvSpPr>
          <p:cNvPr id="4" name="Content Placeholder 8"/>
          <p:cNvSpPr>
            <a:spLocks noGrp="1"/>
          </p:cNvSpPr>
          <p:nvPr>
            <p:ph sz="quarter" idx="11"/>
          </p:nvPr>
        </p:nvSpPr>
        <p:spPr>
          <a:xfrm>
            <a:off x="215516" y="5301208"/>
            <a:ext cx="8712968" cy="129614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8677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61950" y="19050"/>
            <a:ext cx="8499021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73690" y="1219200"/>
            <a:ext cx="2456595" cy="4811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3265715" y="1197428"/>
            <a:ext cx="5551713" cy="4811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4810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61950" y="19050"/>
            <a:ext cx="8499021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73691" y="1219200"/>
            <a:ext cx="848727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1725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29" y="1220788"/>
            <a:ext cx="8371114" cy="48307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2"/>
          <p:cNvSpPr>
            <a:spLocks noGrp="1"/>
          </p:cNvSpPr>
          <p:nvPr>
            <p:ph type="title"/>
          </p:nvPr>
        </p:nvSpPr>
        <p:spPr>
          <a:xfrm>
            <a:off x="361950" y="19050"/>
            <a:ext cx="8499021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2"/>
          <p:cNvSpPr>
            <a:spLocks noGrp="1"/>
          </p:cNvSpPr>
          <p:nvPr>
            <p:ph type="title"/>
          </p:nvPr>
        </p:nvSpPr>
        <p:spPr>
          <a:xfrm>
            <a:off x="361950" y="19050"/>
            <a:ext cx="8499021" cy="990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73692" y="1219200"/>
            <a:ext cx="848728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2"/>
          <p:cNvSpPr>
            <a:spLocks noGrp="1"/>
          </p:cNvSpPr>
          <p:nvPr>
            <p:ph type="title"/>
          </p:nvPr>
        </p:nvSpPr>
        <p:spPr>
          <a:xfrm>
            <a:off x="361950" y="19050"/>
            <a:ext cx="8499021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373691" y="1219200"/>
            <a:ext cx="2456595" cy="4811486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1"/>
          </p:nvPr>
        </p:nvSpPr>
        <p:spPr>
          <a:xfrm>
            <a:off x="3265715" y="1197428"/>
            <a:ext cx="5551714" cy="4811486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/>
          <p:cNvSpPr>
            <a:spLocks noGrp="1"/>
          </p:cNvSpPr>
          <p:nvPr>
            <p:ph type="title"/>
          </p:nvPr>
        </p:nvSpPr>
        <p:spPr>
          <a:xfrm>
            <a:off x="361950" y="19050"/>
            <a:ext cx="8499021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v2 (Header 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0292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5791200"/>
            <a:ext cx="8686800" cy="4572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86916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5" t="25724" r="8847" b="20256"/>
          <a:stretch/>
        </p:blipFill>
        <p:spPr>
          <a:xfrm>
            <a:off x="228600" y="3962400"/>
            <a:ext cx="22098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1213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+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52400"/>
            <a:ext cx="9144000" cy="3124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1"/>
          </p:nvPr>
        </p:nvSpPr>
        <p:spPr>
          <a:xfrm>
            <a:off x="228600" y="4114800"/>
            <a:ext cx="8686800" cy="2133600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8600" y="32766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9197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914400"/>
            <a:ext cx="8686800" cy="4572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28600" y="1905000"/>
            <a:ext cx="86868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2592428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251520" y="930492"/>
            <a:ext cx="4228330" cy="5306820"/>
          </a:xfrm>
        </p:spPr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60648"/>
            <a:ext cx="4271392" cy="457200"/>
          </a:xfrm>
        </p:spPr>
        <p:txBody>
          <a:bodyPr lIns="0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644008" y="260648"/>
            <a:ext cx="4271392" cy="4572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2"/>
          </p:nvPr>
        </p:nvSpPr>
        <p:spPr>
          <a:xfrm>
            <a:off x="4657725" y="930492"/>
            <a:ext cx="4191000" cy="55228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690423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(No 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52400"/>
            <a:ext cx="4492128" cy="634755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4657725" y="381000"/>
            <a:ext cx="41910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249186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1"/>
          </p:nvPr>
        </p:nvSpPr>
        <p:spPr>
          <a:xfrm>
            <a:off x="228600" y="1905000"/>
            <a:ext cx="4191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2"/>
          </p:nvPr>
        </p:nvSpPr>
        <p:spPr>
          <a:xfrm>
            <a:off x="4657725" y="1905000"/>
            <a:ext cx="4191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914400"/>
            <a:ext cx="8686800" cy="4572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082856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8"/>
          <p:cNvSpPr>
            <a:spLocks noGrp="1"/>
          </p:cNvSpPr>
          <p:nvPr>
            <p:ph sz="quarter" idx="11"/>
          </p:nvPr>
        </p:nvSpPr>
        <p:spPr>
          <a:xfrm>
            <a:off x="228600" y="1905000"/>
            <a:ext cx="2743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3186113" y="1905000"/>
            <a:ext cx="2743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43625" y="1905000"/>
            <a:ext cx="2743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914400"/>
            <a:ext cx="8686800" cy="4572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63325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914400"/>
            <a:ext cx="8686800" cy="4572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228600" y="1905000"/>
            <a:ext cx="274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ontent Placeholder 8"/>
          <p:cNvSpPr>
            <a:spLocks noGrp="1"/>
          </p:cNvSpPr>
          <p:nvPr>
            <p:ph sz="quarter" idx="12"/>
          </p:nvPr>
        </p:nvSpPr>
        <p:spPr>
          <a:xfrm>
            <a:off x="3186113" y="1905000"/>
            <a:ext cx="274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/>
          </p:nvPr>
        </p:nvSpPr>
        <p:spPr>
          <a:xfrm>
            <a:off x="6143625" y="1905000"/>
            <a:ext cx="274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28600" y="4191000"/>
            <a:ext cx="274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5"/>
          </p:nvPr>
        </p:nvSpPr>
        <p:spPr>
          <a:xfrm>
            <a:off x="3186113" y="4191000"/>
            <a:ext cx="274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6"/>
          </p:nvPr>
        </p:nvSpPr>
        <p:spPr>
          <a:xfrm>
            <a:off x="6143625" y="4191000"/>
            <a:ext cx="274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6100789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D4DA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71789"/>
            <a:ext cx="216000" cy="2140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4600" y="6571114"/>
            <a:ext cx="1778051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800" b="0" dirty="0" smtClean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</a:t>
            </a:r>
            <a:r>
              <a:rPr lang="en-GB" sz="800" b="0" baseline="0" dirty="0" smtClean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Return on Intelligence, Inc.</a:t>
            </a:r>
            <a:endParaRPr lang="en-GB" sz="800" b="0" dirty="0">
              <a:solidFill>
                <a:schemeClr val="bg1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905001"/>
            <a:ext cx="86868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8001000" y="6553200"/>
            <a:ext cx="1001485" cy="2512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4" tIns="60872" rIns="89994" bIns="44998"/>
          <a:lstStyle/>
          <a:p>
            <a:pPr defTabSz="91281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2313" algn="l"/>
                <a:tab pos="1446213" algn="l"/>
                <a:tab pos="2170113" algn="l"/>
              </a:tabLst>
              <a:defRPr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</a:rPr>
              <a:t>                 </a:t>
            </a:r>
            <a:fld id="{5E70A2C8-B120-4F58-AC48-A7000D70256A}" type="slidenum">
              <a:rPr lang="en-US" sz="800">
                <a:solidFill>
                  <a:srgbClr val="474747"/>
                </a:solidFill>
                <a:latin typeface="Arial   "/>
              </a:rPr>
              <a:pPr defTabSz="91281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2313" algn="l"/>
                  <a:tab pos="1446213" algn="l"/>
                  <a:tab pos="2170113" algn="l"/>
                </a:tabLst>
                <a:defRPr/>
              </a:pPr>
              <a:t>‹#›</a:t>
            </a:fld>
            <a:endParaRPr lang="ru-RU" sz="1200" dirty="0">
              <a:solidFill>
                <a:srgbClr val="474747"/>
              </a:solidFill>
              <a:latin typeface="Arial   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 descr="http://www.analystdays.ru/files/autoupload/9/48/36/rjqpvor125988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985" y="174374"/>
            <a:ext cx="17145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1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2" r:id="rId14"/>
    <p:sldLayoutId id="2147483650" r:id="rId15"/>
    <p:sldLayoutId id="2147483651" r:id="rId16"/>
    <p:sldLayoutId id="2147483653" r:id="rId17"/>
  </p:sldLayoutIdLst>
  <p:transition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lang="en-US" sz="3200" b="0" kern="1200" dirty="0">
          <a:solidFill>
            <a:schemeClr val="bg1">
              <a:lumMod val="25000"/>
            </a:schemeClr>
          </a:solidFill>
          <a:latin typeface="Arial  "/>
          <a:ea typeface="Open Sans Condensed" panose="020B0806030504020204" pitchFamily="34" charset="0"/>
          <a:cs typeface="Open Sans Condensed" panose="020B0806030504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800" b="0" kern="1200">
          <a:solidFill>
            <a:schemeClr val="bg1">
              <a:lumMod val="25000"/>
            </a:schemeClr>
          </a:solidFill>
          <a:latin typeface="Arial   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1600" b="0" kern="1200">
          <a:solidFill>
            <a:schemeClr val="tx1"/>
          </a:solidFill>
          <a:latin typeface="Arial   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1600" b="0" kern="1200">
          <a:solidFill>
            <a:schemeClr val="bg2">
              <a:lumMod val="50000"/>
            </a:schemeClr>
          </a:solidFill>
          <a:latin typeface="Arial   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1200" b="0" kern="1200">
          <a:solidFill>
            <a:schemeClr val="tx1"/>
          </a:solidFill>
          <a:latin typeface="Arial   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1200" b="0" kern="1200">
          <a:solidFill>
            <a:schemeClr val="accent2"/>
          </a:solidFill>
          <a:latin typeface="Arial  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0956A2"/>
                </a:solidFill>
                <a:latin typeface="Calibri" panose="020F0502020204030204" pitchFamily="34" charset="0"/>
                <a:ea typeface="Arial"/>
                <a:cs typeface="Arial"/>
              </a:rPr>
              <a:t>От </a:t>
            </a:r>
            <a:r>
              <a:rPr lang="ru-RU" sz="2600" b="1" dirty="0">
                <a:solidFill>
                  <a:srgbClr val="0956A2"/>
                </a:solidFill>
                <a:latin typeface="Calibri" panose="020F0502020204030204" pitchFamily="34" charset="0"/>
                <a:ea typeface="Arial"/>
                <a:cs typeface="Arial"/>
              </a:rPr>
              <a:t>менеджера </a:t>
            </a:r>
            <a:r>
              <a:rPr lang="en-US" sz="2600" b="1" dirty="0">
                <a:solidFill>
                  <a:srgbClr val="0956A2"/>
                </a:solidFill>
                <a:latin typeface="Calibri" panose="020F0502020204030204" pitchFamily="34" charset="0"/>
                <a:ea typeface="Arial"/>
                <a:cs typeface="Arial"/>
              </a:rPr>
              <a:t>HR </a:t>
            </a:r>
            <a:r>
              <a:rPr lang="ru-RU" sz="2600" b="1" dirty="0">
                <a:solidFill>
                  <a:srgbClr val="0956A2"/>
                </a:solidFill>
                <a:latin typeface="Calibri" panose="020F0502020204030204" pitchFamily="34" charset="0"/>
                <a:ea typeface="Arial"/>
                <a:cs typeface="Arial"/>
              </a:rPr>
              <a:t>проектов к </a:t>
            </a:r>
            <a:r>
              <a:rPr lang="en-US" sz="2600" b="1" dirty="0">
                <a:solidFill>
                  <a:srgbClr val="0956A2"/>
                </a:solidFill>
                <a:latin typeface="Calibri" panose="020F0502020204030204" pitchFamily="34" charset="0"/>
                <a:ea typeface="Arial"/>
                <a:cs typeface="Arial"/>
              </a:rPr>
              <a:t>IT </a:t>
            </a:r>
            <a:r>
              <a:rPr lang="ru-RU" sz="2600" b="1" dirty="0">
                <a:solidFill>
                  <a:srgbClr val="0956A2"/>
                </a:solidFill>
                <a:latin typeface="Calibri" panose="020F0502020204030204" pitchFamily="34" charset="0"/>
                <a:ea typeface="Arial"/>
                <a:cs typeface="Arial"/>
              </a:rPr>
              <a:t>бизнес-аналитику. </a:t>
            </a:r>
            <a:r>
              <a:rPr lang="en-US" sz="2600" b="1" dirty="0" smtClean="0">
                <a:solidFill>
                  <a:srgbClr val="0956A2"/>
                </a:solidFill>
                <a:latin typeface="Calibri" panose="020F0502020204030204" pitchFamily="34" charset="0"/>
                <a:ea typeface="Arial"/>
                <a:cs typeface="Arial"/>
              </a:rPr>
              <a:t/>
            </a:r>
            <a:br>
              <a:rPr lang="en-US" sz="2600" b="1" dirty="0" smtClean="0">
                <a:solidFill>
                  <a:srgbClr val="0956A2"/>
                </a:solidFill>
                <a:latin typeface="Calibri" panose="020F0502020204030204" pitchFamily="34" charset="0"/>
                <a:ea typeface="Arial"/>
                <a:cs typeface="Arial"/>
              </a:rPr>
            </a:br>
            <a:r>
              <a:rPr lang="ru-RU" sz="2600" b="1" dirty="0" smtClean="0">
                <a:solidFill>
                  <a:srgbClr val="0956A2"/>
                </a:solidFill>
                <a:latin typeface="Calibri" panose="020F0502020204030204" pitchFamily="34" charset="0"/>
                <a:ea typeface="Arial"/>
                <a:cs typeface="Arial"/>
              </a:rPr>
              <a:t>Первые </a:t>
            </a:r>
            <a:r>
              <a:rPr lang="ru-RU" sz="2600" b="1" dirty="0">
                <a:solidFill>
                  <a:srgbClr val="0956A2"/>
                </a:solidFill>
                <a:latin typeface="Calibri" panose="020F0502020204030204" pitchFamily="34" charset="0"/>
                <a:ea typeface="Arial"/>
                <a:cs typeface="Arial"/>
              </a:rPr>
              <a:t>шаги </a:t>
            </a:r>
            <a:endParaRPr lang="en-US" sz="2600" b="1" dirty="0">
              <a:solidFill>
                <a:srgbClr val="0956A2"/>
              </a:solidFill>
              <a:latin typeface="Calibri" panose="020F0502020204030204" pitchFamily="34" charset="0"/>
              <a:ea typeface="Arial"/>
              <a:cs typeface="Arial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2725" y="5877272"/>
            <a:ext cx="8686800" cy="457200"/>
          </a:xfrm>
        </p:spPr>
        <p:txBody>
          <a:bodyPr/>
          <a:lstStyle/>
          <a:p>
            <a:r>
              <a:rPr lang="ru-RU" sz="2000" dirty="0" smtClean="0">
                <a:latin typeface="Calibri" panose="020F0502020204030204" pitchFamily="34" charset="0"/>
              </a:rPr>
              <a:t>Елена Мешкова                                                         </a:t>
            </a:r>
            <a:r>
              <a:rPr lang="en-US" sz="2000" dirty="0" smtClean="0">
                <a:latin typeface="Calibri" panose="020F0502020204030204" pitchFamily="34" charset="0"/>
              </a:rPr>
              <a:t>    </a:t>
            </a:r>
            <a:r>
              <a:rPr lang="ru-RU" sz="2000" dirty="0" smtClean="0">
                <a:latin typeface="Calibri" panose="020F0502020204030204" pitchFamily="34" charset="0"/>
              </a:rPr>
              <a:t>          Февраль </a:t>
            </a:r>
            <a:r>
              <a:rPr lang="en-US" sz="2000" dirty="0" smtClean="0">
                <a:latin typeface="Calibri" panose="020F0502020204030204" pitchFamily="34" charset="0"/>
              </a:rPr>
              <a:t>2016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0" b="9760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5" t="25724" r="8847" b="20256"/>
          <a:stretch/>
        </p:blipFill>
        <p:spPr>
          <a:xfrm>
            <a:off x="228600" y="3962400"/>
            <a:ext cx="2209800" cy="736600"/>
          </a:xfrm>
          <a:prstGeom prst="rect">
            <a:avLst/>
          </a:prstGeom>
        </p:spPr>
      </p:pic>
      <p:pic>
        <p:nvPicPr>
          <p:cNvPr id="8" name="Picture 2" descr="http://www.analystdays.ru/files/autoupload/9/48/36/rjqpvor12598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2920"/>
            <a:ext cx="17145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6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29" y="1857375"/>
            <a:ext cx="2831646" cy="419417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Какие существуют процессы?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Кто чем занимается?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Есть ли инструкции?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38125"/>
            <a:ext cx="8499021" cy="990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Процессы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6146" name="Picture 2" descr="C:\Users\emeshkova\Desktop\для презы\yog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838" y="1752600"/>
            <a:ext cx="5076412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8894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29" y="1638300"/>
            <a:ext cx="2831646" cy="441325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VersionOne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Jira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HP Quality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Share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PL/SQL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190500"/>
            <a:ext cx="8499021" cy="990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Программы и ресурсы для работы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7170" name="Picture 2" descr="C:\Users\emeshkova\Desktop\для презы\описание гама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97862"/>
            <a:ext cx="3505200" cy="38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3016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28" y="1295400"/>
            <a:ext cx="3165021" cy="475615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Мотивация решает все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!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Смотрите и учите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!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161925"/>
            <a:ext cx="8499021" cy="990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Выводы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8194" name="Picture 2" descr="C:\Users\emeshkova\Desktop\для презы\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1540435"/>
            <a:ext cx="4324350" cy="26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emeshkova\Desktop\для презы\3f2f809d45-300x22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696270"/>
            <a:ext cx="2266950" cy="170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emeshkova\Desktop\для презы\30ipdroYRh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4383986"/>
            <a:ext cx="2641600" cy="176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emeshkova\Desktop\для презы\220-b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835" y="2566519"/>
            <a:ext cx="2742335" cy="150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meshkova\Desktop\для презы\shutterstock_22933728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989078"/>
            <a:ext cx="2167370" cy="238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emeshkova\Desktop\для презы\yoga-dlia-detey2-300x2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4186236"/>
            <a:ext cx="2362200" cy="155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0672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877"/>
            <a:ext cx="8499021" cy="990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Вопросы и обратная связь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2052" name="Picture 4" descr="C:\Users\emeshkova\Desktop\для презы\dd-TcLgPV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041651"/>
            <a:ext cx="4010025" cy="53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1193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dirty="0" smtClean="0">
                <a:latin typeface="Calibri" panose="020F0502020204030204" pitchFamily="34" charset="0"/>
              </a:rPr>
              <a:t>Спасибо</a:t>
            </a:r>
            <a:r>
              <a:rPr lang="en-US" sz="3400" dirty="0" smtClean="0">
                <a:latin typeface="Calibri" panose="020F0502020204030204" pitchFamily="34" charset="0"/>
              </a:rPr>
              <a:t>!</a:t>
            </a:r>
            <a:endParaRPr lang="en-US" sz="3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e</a:t>
            </a:r>
            <a:r>
              <a:rPr lang="en-US" sz="2400" dirty="0" smtClean="0">
                <a:latin typeface="Calibri" panose="020F0502020204030204" pitchFamily="34" charset="0"/>
              </a:rPr>
              <a:t>lena.meshkova@returnonintelligence.com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4" name="Picture 2" descr="http://www.analystdays.ru/files/autoupload/9/48/36/rjqpvor1259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7145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8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27" y="1485900"/>
            <a:ext cx="4403273" cy="436245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Плюсы профессии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IT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бизнес-аналитика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Сложности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Точки опоры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Интеграция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Команда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Клиент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Продукт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Процессы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Программы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и ресурсы для работы</a:t>
            </a:r>
            <a:endParaRPr lang="ru-RU" sz="2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Вывод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ы</a:t>
            </a:r>
            <a:endParaRPr lang="ru-RU" sz="26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228600"/>
            <a:ext cx="8499021" cy="990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План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4" name="Picture 2" descr="C:\Users\emeshkova\Desktop\для презы\Nj4ItOy5A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924050"/>
            <a:ext cx="3619827" cy="25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2936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8" y="1762125"/>
            <a:ext cx="3755572" cy="372745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Новые технические знания: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программирование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тестирование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Динамичная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рабочая среда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Результат виден сразу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5275"/>
            <a:ext cx="8499021" cy="990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Плюсы профессии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IT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бизнес-аналитика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1026" name="Picture 2" descr="C:\Users\emeshkova\Desktop\для презы\Depositphotos_40836511_m-2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889125"/>
            <a:ext cx="3467100" cy="231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0152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254" y="2085975"/>
            <a:ext cx="2984046" cy="396557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Agile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проекты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Проекты уже текущие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Общий язык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Нет четкости в постановке задач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39" y="238125"/>
            <a:ext cx="8499021" cy="990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Сложности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3074" name="Picture 2" descr="C:\Users\emeshkova\Desktop\для презы\man-yo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085975"/>
            <a:ext cx="3422650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8831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29" y="1952625"/>
            <a:ext cx="3098346" cy="409892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Структура проектов и процессов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Распределение приоритетов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Коммуникация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314325"/>
            <a:ext cx="8499021" cy="990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Точки опоры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2050" name="Picture 2" descr="C:\Users\emeshkova\Desktop\для презы\front-big-718_142358469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774" y="1857375"/>
            <a:ext cx="3593739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4690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803" y="1860550"/>
            <a:ext cx="3784147" cy="37877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Обратная связь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регулярные встречи,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performance review)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Вебинары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Обмен знаниями и опытом (встречи бизнес-аналитиков компании)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Курс тестирования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ru-R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71475"/>
            <a:ext cx="8499021" cy="990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Интеграция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9" name="Picture 4" descr="C:\Users\emeshkova\Desktop\для презы\qT-vfpzZFp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60" y="1806575"/>
            <a:ext cx="365179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8913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28" y="1695450"/>
            <a:ext cx="3784147" cy="418147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Команда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Другие команды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Взаимодействия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Что делают?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Как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друг на друга влияют?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Ожидания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654" y="295275"/>
            <a:ext cx="8499021" cy="99060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Команда </a:t>
            </a:r>
            <a:r>
              <a:rPr lang="ru-RU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pic>
        <p:nvPicPr>
          <p:cNvPr id="1027" name="Picture 3" descr="C:\Users\emeshkova\Desktop\для презы\b8eb4300db7df19945703693b84220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077" y="1138236"/>
            <a:ext cx="2955598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76" y="3692238"/>
            <a:ext cx="3066051" cy="239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0539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28" y="1771649"/>
            <a:ext cx="3784147" cy="426720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Команда клиента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Взаимодействия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Что делают?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Как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друг на друга влияют?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Ожидания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Коммуникация с клиентом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03200"/>
            <a:ext cx="8499021" cy="990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Клиент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4098" name="Picture 2" descr="C:\Users\emeshkova\Desktop\для презы\425624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193800"/>
            <a:ext cx="3830638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69" y="3752850"/>
            <a:ext cx="3600450" cy="233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9991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2060495"/>
            <a:ext cx="2831646" cy="383222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Что?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Для кого?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Для чего?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Что сделано и что предстоит?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209550"/>
            <a:ext cx="8499021" cy="990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Продукт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5122" name="Picture 2" descr="C:\Users\emeshkova\Desktop\для презы\d959274bbf372b5641579d6506697e1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3070145"/>
            <a:ext cx="5081588" cy="242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emeshkova\Desktop\для презы\joga-v-indi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1437638"/>
            <a:ext cx="2928937" cy="18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9512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1">
      <a:dk1>
        <a:srgbClr val="0070C0"/>
      </a:dk1>
      <a:lt1>
        <a:srgbClr val="FFFFFF"/>
      </a:lt1>
      <a:dk2>
        <a:srgbClr val="D8D8D8"/>
      </a:dk2>
      <a:lt2>
        <a:srgbClr val="FFFFFF"/>
      </a:lt2>
      <a:accent1>
        <a:srgbClr val="0070C0"/>
      </a:accent1>
      <a:accent2>
        <a:srgbClr val="40AFFF"/>
      </a:accent2>
      <a:accent3>
        <a:srgbClr val="8DB3E2"/>
      </a:accent3>
      <a:accent4>
        <a:srgbClr val="D8D8D8"/>
      </a:accent4>
      <a:accent5>
        <a:srgbClr val="7F7F7F"/>
      </a:accent5>
      <a:accent6>
        <a:srgbClr val="BAD1ED"/>
      </a:accent6>
      <a:hlink>
        <a:srgbClr val="0B7BBF"/>
      </a:hlink>
      <a:folHlink>
        <a:srgbClr val="00B0F0"/>
      </a:folHlink>
    </a:clrScheme>
    <a:fontScheme name="ppt ROI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41605</TotalTime>
  <Words>196</Words>
  <Application>Microsoft Office PowerPoint</Application>
  <PresentationFormat>Letter Paper (8.5x11 in)</PresentationFormat>
  <Paragraphs>80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Theme1</vt:lpstr>
      <vt:lpstr>От менеджера HR проектов к IT бизнес-аналитику.  Первые шаги </vt:lpstr>
      <vt:lpstr>План</vt:lpstr>
      <vt:lpstr>Плюсы профессии IT бизнес-аналитика</vt:lpstr>
      <vt:lpstr>Сложности </vt:lpstr>
      <vt:lpstr>Точки опоры </vt:lpstr>
      <vt:lpstr>Интеграция</vt:lpstr>
      <vt:lpstr>Команда  </vt:lpstr>
      <vt:lpstr>Клиент</vt:lpstr>
      <vt:lpstr>Продукт </vt:lpstr>
      <vt:lpstr>Процессы </vt:lpstr>
      <vt:lpstr>Программы и ресурсы для работы</vt:lpstr>
      <vt:lpstr>Выводы </vt:lpstr>
      <vt:lpstr>Вопросы и обратная связь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PPT Template</dc:title>
  <dc:creator>Denise.Dunckley@returnonintelligence.com</dc:creator>
  <cp:lastModifiedBy>Elena Meshkova</cp:lastModifiedBy>
  <cp:revision>1267</cp:revision>
  <cp:lastPrinted>2013-07-02T17:17:19Z</cp:lastPrinted>
  <dcterms:created xsi:type="dcterms:W3CDTF">2012-07-06T14:56:23Z</dcterms:created>
  <dcterms:modified xsi:type="dcterms:W3CDTF">2016-02-16T13:30:30Z</dcterms:modified>
</cp:coreProperties>
</file>