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374" r:id="rId2"/>
    <p:sldId id="381" r:id="rId3"/>
    <p:sldId id="387" r:id="rId4"/>
    <p:sldId id="384" r:id="rId5"/>
    <p:sldId id="391" r:id="rId6"/>
    <p:sldId id="392" r:id="rId7"/>
    <p:sldId id="388" r:id="rId8"/>
    <p:sldId id="385" r:id="rId9"/>
    <p:sldId id="386" r:id="rId10"/>
    <p:sldId id="389" r:id="rId11"/>
    <p:sldId id="390" r:id="rId12"/>
    <p:sldId id="380" r:id="rId13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1142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4558">
          <p15:clr>
            <a:srgbClr val="A4A3A4"/>
          </p15:clr>
        </p15:guide>
        <p15:guide id="9" pos="5375">
          <p15:clr>
            <a:srgbClr val="A4A3A4"/>
          </p15:clr>
        </p15:guide>
        <p15:guide id="10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далова Е.С." initials="УЕ" lastIdx="2" clrIdx="0"/>
  <p:cmAuthor id="1" name="Вельянинова А. C." initials="Alex" lastIdx="22" clrIdx="1"/>
  <p:cmAuthor id="2" name="Лосева В.И." initials="ЛВ" lastIdx="1" clrIdx="2">
    <p:extLst>
      <p:ext uri="{19B8F6BF-5375-455C-9EA6-DF929625EA0E}">
        <p15:presenceInfo xmlns:p15="http://schemas.microsoft.com/office/powerpoint/2012/main" userId="S-1-5-21-117609710-299502267-839522115-10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00"/>
    <a:srgbClr val="FFFFFF"/>
    <a:srgbClr val="841A1D"/>
    <a:srgbClr val="92C6FA"/>
    <a:srgbClr val="7F7F7F"/>
    <a:srgbClr val="F5C040"/>
    <a:srgbClr val="A5E7C0"/>
    <a:srgbClr val="33BCBF"/>
    <a:srgbClr val="34B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864" autoAdjust="0"/>
  </p:normalViewPr>
  <p:slideViewPr>
    <p:cSldViewPr>
      <p:cViewPr varScale="1">
        <p:scale>
          <a:sx n="111" d="100"/>
          <a:sy n="111" d="100"/>
        </p:scale>
        <p:origin x="1512" y="144"/>
      </p:cViewPr>
      <p:guideLst>
        <p:guide orient="horz" pos="3884"/>
        <p:guide orient="horz" pos="663"/>
        <p:guide orient="horz" pos="1142"/>
        <p:guide orient="horz" pos="1207"/>
        <p:guide orient="horz" pos="3748"/>
        <p:guide orient="horz" pos="1480"/>
        <p:guide pos="431"/>
        <p:guide pos="4558"/>
        <p:guide pos="5375"/>
        <p:guide pos="3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90" y="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24E6F-66BE-4282-83D4-FC07032F50FB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81A4-F8CC-4CC1-901B-843714975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1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A60C1F-67EA-4A75-8EDD-437E45690368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6706"/>
            <a:ext cx="5335893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F708-FFB7-4624-B9B7-C71EA353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0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Меняется суть и ценность услуги — растет уровень и статус аналитической деятельности — меняется необходимый 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профиль специалистов.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6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8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8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4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Традиционные карьерные траектории аналитиков — отраслевая специфика или уход в управление: а) аналитик в определенной предметной области, б) руководитель проектов, PM, в) руководитель аналитического подразделения.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1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3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588943"/>
            <a:ext cx="6696075" cy="361007"/>
          </a:xfrm>
        </p:spPr>
        <p:txBody>
          <a:bodyPr/>
          <a:lstStyle>
            <a:lvl1pPr marL="0" indent="0">
              <a:buNone/>
              <a:defRPr lang="ru-RU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539750" y="1916113"/>
            <a:ext cx="6696075" cy="1113606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400" b="1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539552" y="3574157"/>
            <a:ext cx="6696273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4005064"/>
            <a:ext cx="6696074" cy="43204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539749" y="1916113"/>
            <a:ext cx="6696075" cy="1872927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49" y="1052513"/>
            <a:ext cx="6696075" cy="760412"/>
          </a:xfr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49" y="1807959"/>
            <a:ext cx="6696075" cy="3571900"/>
          </a:xfrm>
        </p:spPr>
        <p:txBody>
          <a:bodyPr>
            <a:noAutofit/>
          </a:bodyPr>
          <a:lstStyle>
            <a:lvl1pPr marL="342900" marR="0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ru-RU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marR="0" indent="-342900" algn="l" defTabSz="53975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ru-RU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>
                <a:latin typeface="Arial" pitchFamily="34" charset="0"/>
                <a:cs typeface="Arial" pitchFamily="34" charset="0"/>
              </a:defRPr>
            </a:lvl4pPr>
            <a:lvl5pPr marL="1296988" marR="0" indent="-182563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marR="0" lvl="0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Образец текста</a:t>
            </a:r>
          </a:p>
          <a:p>
            <a:pPr marL="342900" marR="0" lvl="1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Второй уровень</a:t>
            </a:r>
          </a:p>
          <a:p>
            <a:pPr marL="342900" marR="0" lvl="2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Третий уровень</a:t>
            </a:r>
          </a:p>
          <a:p>
            <a:pPr marL="342900" marR="0" lvl="3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Четвертый уровень</a:t>
            </a:r>
          </a:p>
          <a:p>
            <a:pPr marL="342900" marR="0" lvl="4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Пятый уровень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ru-RU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3011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ru-RU" dirty="0" smtClean="0"/>
              <a:t>12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749" y="1807959"/>
            <a:ext cx="6696075" cy="3571900"/>
          </a:xfrm>
        </p:spPr>
        <p:txBody>
          <a:bodyPr>
            <a:noAutofit/>
          </a:bodyPr>
          <a:lstStyle>
            <a:lvl1pPr marL="342900" marR="0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ru-RU"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marR="0" indent="-342900" algn="l" defTabSz="53975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ru-RU"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lang="ru-RU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>
                <a:latin typeface="Arial" pitchFamily="34" charset="0"/>
                <a:cs typeface="Arial" pitchFamily="34" charset="0"/>
              </a:defRPr>
            </a:lvl4pPr>
            <a:lvl5pPr marL="1296988" marR="0" indent="-182563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marR="0" lvl="0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Образец текста</a:t>
            </a:r>
          </a:p>
          <a:p>
            <a:pPr marL="342900" marR="0" lvl="1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Второй уровень</a:t>
            </a:r>
          </a:p>
          <a:p>
            <a:pPr marL="342900" marR="0" lvl="2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Третий уровень</a:t>
            </a:r>
          </a:p>
          <a:p>
            <a:pPr marL="342900" marR="0" lvl="3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Четвертый уровень</a:t>
            </a:r>
          </a:p>
          <a:p>
            <a:pPr marL="342900" marR="0" lvl="4" indent="-342900" algn="l" defTabSz="5397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Пятый уровень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8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ru-RU" dirty="0" smtClean="0"/>
              <a:t>12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684213" y="1916113"/>
            <a:ext cx="6551612" cy="403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ru-RU" dirty="0" smtClean="0"/>
              <a:t>12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9750" y="1812925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Спасибо!</a:t>
            </a:r>
          </a:p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Вопросы?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789660"/>
            <a:ext cx="2736303" cy="10795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en-US" dirty="0" smtClean="0"/>
              <a:t>e-mail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102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539749" y="1052513"/>
            <a:ext cx="6696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539749" y="1811338"/>
            <a:ext cx="669607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pic>
        <p:nvPicPr>
          <p:cNvPr id="1028" name="Picture 2" descr="G:\projects\Custis\003 Brandbook\003 Design\final\templates\custis_logo_with_subli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>
            <a:fillRect/>
          </a:stretch>
        </p:blipFill>
        <p:spPr bwMode="auto">
          <a:xfrm>
            <a:off x="7235825" y="642938"/>
            <a:ext cx="1285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r>
              <a:rPr lang="ru-RU" dirty="0" smtClean="0"/>
              <a:t>12</a:t>
            </a:r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-396552" y="1052513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 userDrawn="1"/>
        </p:nvCxnSpPr>
        <p:spPr>
          <a:xfrm>
            <a:off x="-396552" y="1811338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 userDrawn="1"/>
        </p:nvCxnSpPr>
        <p:spPr>
          <a:xfrm>
            <a:off x="-396552" y="1916113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 userDrawn="1"/>
        </p:nvCxnSpPr>
        <p:spPr>
          <a:xfrm>
            <a:off x="-396552" y="234950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 userDrawn="1"/>
        </p:nvCxnSpPr>
        <p:spPr>
          <a:xfrm>
            <a:off x="-396552" y="594995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 userDrawn="1"/>
        </p:nvCxnSpPr>
        <p:spPr>
          <a:xfrm>
            <a:off x="-396552" y="616585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 userDrawn="1"/>
        </p:nvCxnSpPr>
        <p:spPr>
          <a:xfrm>
            <a:off x="539750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686030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 userDrawn="1"/>
        </p:nvCxnSpPr>
        <p:spPr>
          <a:xfrm>
            <a:off x="7235825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 userDrawn="1"/>
        </p:nvCxnSpPr>
        <p:spPr>
          <a:xfrm>
            <a:off x="85328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4" r:id="rId4"/>
    <p:sldLayoutId id="2147483703" r:id="rId5"/>
    <p:sldLayoutId id="214748370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ts val="1200"/>
        </a:spcBef>
        <a:spcAft>
          <a:spcPts val="0"/>
        </a:spcAft>
        <a:buClr>
          <a:srgbClr val="006699"/>
        </a:buClr>
        <a:buSzPct val="135000"/>
        <a:buFont typeface="Wingdings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ts val="800"/>
        </a:spcBef>
        <a:spcAft>
          <a:spcPts val="0"/>
        </a:spcAft>
        <a:buClr>
          <a:srgbClr val="006699"/>
        </a:buClr>
        <a:buSzPct val="135000"/>
        <a:buFont typeface="Wingdings" pitchFamily="2" charset="2"/>
        <a:buChar char="§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1" fontAlgn="base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0" y="5804843"/>
            <a:ext cx="6696075" cy="361007"/>
          </a:xfrm>
        </p:spPr>
        <p:txBody>
          <a:bodyPr/>
          <a:lstStyle/>
          <a:p>
            <a:r>
              <a:rPr lang="ru-RU" dirty="0" smtClean="0"/>
              <a:t>Минск, 13–14 октября 2017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1916113"/>
            <a:ext cx="7993063" cy="1113606"/>
          </a:xfrm>
        </p:spPr>
        <p:txBody>
          <a:bodyPr/>
          <a:lstStyle/>
          <a:p>
            <a:r>
              <a:rPr lang="ru-RU" dirty="0" smtClean="0"/>
              <a:t>Пути аналитика неисповедимы: широкий взгляд на карьерное развитие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038" y="4468911"/>
            <a:ext cx="6696273" cy="430907"/>
          </a:xfrm>
        </p:spPr>
        <p:txBody>
          <a:bodyPr/>
          <a:lstStyle/>
          <a:p>
            <a:r>
              <a:rPr lang="ru-RU" sz="2000" dirty="0" smtClean="0"/>
              <a:t>Евгения Удалова, </a:t>
            </a:r>
            <a:r>
              <a:rPr lang="en-US" sz="2000" dirty="0" smtClean="0"/>
              <a:t>HR-</a:t>
            </a:r>
            <a:r>
              <a:rPr lang="ru-RU" sz="2000" dirty="0" smtClean="0"/>
              <a:t>директор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39750" y="4870301"/>
            <a:ext cx="6696273" cy="4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 defTabSz="539750" rtl="0" eaLnBrk="1" fontAlgn="base" hangingPunct="1"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marR="0" indent="0" algn="ct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 smtClean="0"/>
              <a:t>Елена Потапова, бизнес-аналитик</a:t>
            </a:r>
            <a:endParaRPr lang="ru-RU" sz="2000" dirty="0"/>
          </a:p>
        </p:txBody>
      </p:sp>
      <p:pic>
        <p:nvPicPr>
          <p:cNvPr id="7" name="Picture 2" descr="http://analystdays.ru/files/autoupload/92/67/52/gmp3nmwt28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6" y="390933"/>
            <a:ext cx="1817009" cy="7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успешные кейсы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9"/>
            <a:ext cx="7993064" cy="3571900"/>
          </a:xfrm>
        </p:spPr>
        <p:txBody>
          <a:bodyPr/>
          <a:lstStyle/>
          <a:p>
            <a:r>
              <a:rPr lang="ru-RU" sz="2200" dirty="0" smtClean="0"/>
              <a:t>Системный аналитик </a:t>
            </a:r>
            <a:r>
              <a:rPr lang="ru-RU" sz="2200" dirty="0"/>
              <a:t>→ </a:t>
            </a:r>
            <a:r>
              <a:rPr lang="ru-RU" sz="2200" dirty="0" smtClean="0"/>
              <a:t>Функциональный архитектор → Ведущий системный аналитик продукта</a:t>
            </a:r>
          </a:p>
          <a:p>
            <a:r>
              <a:rPr lang="ru-RU" sz="2200" dirty="0" smtClean="0"/>
              <a:t>Разработчик → Технический лидер</a:t>
            </a:r>
            <a:r>
              <a:rPr lang="ru-RU" sz="2200" dirty="0"/>
              <a:t> → </a:t>
            </a:r>
            <a:r>
              <a:rPr lang="ru-RU" sz="2200" dirty="0" smtClean="0"/>
              <a:t>Руководитель </a:t>
            </a:r>
            <a:r>
              <a:rPr lang="ru-RU" sz="2200" dirty="0"/>
              <a:t>технологических проектов → </a:t>
            </a:r>
            <a:r>
              <a:rPr lang="ru-RU" sz="2200" dirty="0" smtClean="0"/>
              <a:t>Аналитик-проектировщик продукта</a:t>
            </a:r>
            <a:endParaRPr lang="ru-RU" sz="2200" dirty="0" smtClean="0"/>
          </a:p>
          <a:p>
            <a:r>
              <a:rPr lang="ru-RU" sz="2200" dirty="0" smtClean="0"/>
              <a:t>Разработчик </a:t>
            </a:r>
            <a:r>
              <a:rPr lang="ru-RU" sz="2200" dirty="0"/>
              <a:t> → </a:t>
            </a:r>
            <a:r>
              <a:rPr lang="ru-RU" sz="2200" dirty="0" smtClean="0"/>
              <a:t>Системный </a:t>
            </a:r>
            <a:r>
              <a:rPr lang="ru-RU" sz="2200" dirty="0"/>
              <a:t>аналитик </a:t>
            </a:r>
            <a:r>
              <a:rPr lang="ru-RU" sz="2200" dirty="0" smtClean="0"/>
              <a:t>– руководитель проекта </a:t>
            </a:r>
            <a:r>
              <a:rPr lang="ru-RU" sz="2200" dirty="0"/>
              <a:t>→ Функциональный </a:t>
            </a:r>
            <a:r>
              <a:rPr lang="ru-RU" sz="2200" dirty="0" smtClean="0"/>
              <a:t>архитектор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10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791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dirty="0" smtClean="0"/>
              <a:t>Принципы работы с нелинейными карьерными траекториями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839" y="2274874"/>
            <a:ext cx="7978974" cy="3890975"/>
          </a:xfrm>
        </p:spPr>
        <p:txBody>
          <a:bodyPr/>
          <a:lstStyle/>
          <a:p>
            <a:pPr lvl="0"/>
            <a:r>
              <a:rPr lang="ru-RU" sz="2000" b="1" dirty="0" smtClean="0"/>
              <a:t>Партнерство и взаимная ответственность</a:t>
            </a:r>
          </a:p>
          <a:p>
            <a:pPr marL="0" lvl="0" indent="0">
              <a:buNone/>
            </a:pPr>
            <a:r>
              <a:rPr lang="ru-RU" sz="1800" spc="-30" dirty="0" smtClean="0"/>
              <a:t>Компания </a:t>
            </a:r>
            <a:r>
              <a:rPr lang="ru-RU" sz="1800" spc="-30" dirty="0"/>
              <a:t>создает </a:t>
            </a:r>
            <a:r>
              <a:rPr lang="ru-RU" sz="1800" spc="-30" dirty="0" smtClean="0"/>
              <a:t>условия, а сотрудник сам отвечает за свое становление </a:t>
            </a:r>
            <a:r>
              <a:rPr lang="ru-RU" sz="1800" dirty="0" smtClean="0"/>
              <a:t>в новой деятельности </a:t>
            </a:r>
          </a:p>
          <a:p>
            <a:r>
              <a:rPr lang="ru-RU" sz="2000" b="1" dirty="0" smtClean="0"/>
              <a:t>Гибкая поддержка со стороны компании</a:t>
            </a:r>
          </a:p>
          <a:p>
            <a:pPr marL="0" indent="0">
              <a:buNone/>
            </a:pPr>
            <a:r>
              <a:rPr lang="ru-RU" sz="1800" dirty="0" smtClean="0"/>
              <a:t>Индивидуальные траектории профессионального развития, программы обучения и оценка </a:t>
            </a:r>
            <a:r>
              <a:rPr lang="ru-RU" sz="1800" dirty="0"/>
              <a:t>успехов </a:t>
            </a:r>
            <a:r>
              <a:rPr lang="ru-RU" sz="1800" dirty="0" smtClean="0"/>
              <a:t>сотрудника, не привязанные к стандартным </a:t>
            </a:r>
            <a:r>
              <a:rPr lang="en-US" sz="1800" dirty="0" smtClean="0"/>
              <a:t>HR</a:t>
            </a:r>
            <a:r>
              <a:rPr lang="ru-RU" sz="1800" dirty="0" smtClean="0"/>
              <a:t>-процедурам, </a:t>
            </a:r>
            <a:r>
              <a:rPr lang="ru-RU" sz="1800" dirty="0"/>
              <a:t>разные сценарии </a:t>
            </a:r>
            <a:r>
              <a:rPr lang="ru-RU" sz="1800" dirty="0" smtClean="0"/>
              <a:t>погружения в новую деятельность</a:t>
            </a:r>
          </a:p>
          <a:p>
            <a:r>
              <a:rPr lang="ru-RU" sz="2000" b="1" dirty="0" smtClean="0"/>
              <a:t>Среда для развития</a:t>
            </a:r>
          </a:p>
          <a:p>
            <a:pPr marL="0" indent="0">
              <a:buNone/>
            </a:pPr>
            <a:r>
              <a:rPr lang="ru-RU" sz="1800" dirty="0" smtClean="0"/>
              <a:t>Открытость и свобода обмена информацией, особая корпоративная </a:t>
            </a:r>
            <a:r>
              <a:rPr lang="ru-RU" sz="1800" dirty="0"/>
              <a:t>культура и </a:t>
            </a:r>
            <a:r>
              <a:rPr lang="ru-RU" sz="1800" dirty="0" smtClean="0"/>
              <a:t>ценности, помощь </a:t>
            </a:r>
            <a:r>
              <a:rPr lang="ru-RU" sz="1800" dirty="0"/>
              <a:t>в </a:t>
            </a:r>
            <a:r>
              <a:rPr lang="ru-RU" sz="1800" dirty="0" smtClean="0"/>
              <a:t>продвижении со стороны коллег </a:t>
            </a:r>
            <a:br>
              <a:rPr lang="ru-RU" sz="1800" dirty="0" smtClean="0"/>
            </a:br>
            <a:r>
              <a:rPr lang="ru-RU" sz="1800" dirty="0" smtClean="0"/>
              <a:t>и руководства, обучение технологиям </a:t>
            </a:r>
            <a:r>
              <a:rPr lang="ru-RU" sz="1800" dirty="0"/>
              <a:t>работы с </a:t>
            </a:r>
            <a:r>
              <a:rPr lang="ru-RU" sz="1800" dirty="0" smtClean="0"/>
              <a:t>собой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11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178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12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620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вызовы для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7993064" cy="4141991"/>
          </a:xfrm>
        </p:spPr>
        <p:txBody>
          <a:bodyPr/>
          <a:lstStyle/>
          <a:p>
            <a:r>
              <a:rPr lang="ru-RU" sz="2200" dirty="0" smtClean="0"/>
              <a:t>Изменение услуги 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Консалтинг </a:t>
            </a:r>
            <a:r>
              <a:rPr lang="ru-RU" sz="1800" dirty="0"/>
              <a:t>и </a:t>
            </a:r>
            <a:r>
              <a:rPr lang="ru-RU" sz="1800" dirty="0" smtClean="0"/>
              <a:t>проекты развития вместо заказной разработки</a:t>
            </a:r>
            <a:endParaRPr lang="ru-RU" sz="1800" dirty="0"/>
          </a:p>
          <a:p>
            <a:pPr lvl="1">
              <a:lnSpc>
                <a:spcPct val="90000"/>
              </a:lnSpc>
            </a:pPr>
            <a:r>
              <a:rPr lang="ru-RU" sz="1800" dirty="0" smtClean="0"/>
              <a:t>Решения в разных отраслях, «</a:t>
            </a:r>
            <a:r>
              <a:rPr lang="ru-RU" sz="1800" dirty="0" err="1" smtClean="0"/>
              <a:t>продуктовость</a:t>
            </a:r>
            <a:r>
              <a:rPr lang="ru-RU" sz="1800" dirty="0" smtClean="0"/>
              <a:t>»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/>
              <a:t>Работа на полном жизненном цикле решения</a:t>
            </a:r>
            <a:endParaRPr lang="ru-RU" sz="1800" dirty="0"/>
          </a:p>
          <a:p>
            <a:r>
              <a:rPr lang="ru-RU" sz="2200" dirty="0" smtClean="0"/>
              <a:t>Возрастание </a:t>
            </a:r>
            <a:r>
              <a:rPr lang="ru-RU" sz="2200" dirty="0"/>
              <a:t>сложности задач </a:t>
            </a:r>
            <a:endParaRPr lang="ru-RU" sz="2200" dirty="0" smtClean="0"/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Проблемно ориентированные проекты для </a:t>
            </a:r>
            <a:r>
              <a:rPr lang="ru-RU" sz="1800" dirty="0"/>
              <a:t>корпораций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отраслей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Бизнес-ценность и </a:t>
            </a:r>
            <a:r>
              <a:rPr lang="ru-RU" sz="1800" dirty="0" err="1" smtClean="0"/>
              <a:t>ресурсность</a:t>
            </a:r>
            <a:r>
              <a:rPr lang="ru-RU" sz="1800" dirty="0" smtClean="0"/>
              <a:t> для заказчиков </a:t>
            </a:r>
            <a:endParaRPr lang="ru-RU" sz="1800" dirty="0"/>
          </a:p>
          <a:p>
            <a:pPr marL="354013" lvl="1"/>
            <a:r>
              <a:rPr lang="ru-RU" dirty="0" smtClean="0"/>
              <a:t>Невозможность </a:t>
            </a:r>
            <a:r>
              <a:rPr lang="ru-RU" dirty="0"/>
              <a:t>перенять систему разделения труда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крупного консалтингового </a:t>
            </a:r>
            <a:r>
              <a:rPr lang="ru-RU" dirty="0" smtClean="0"/>
              <a:t>бизнеса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Неэффективность узкой специализации для компании нашего масштаба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2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841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HR- </a:t>
            </a:r>
            <a:r>
              <a:rPr lang="ru-RU" dirty="0" smtClean="0"/>
              <a:t>и организационные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812924"/>
            <a:ext cx="7993063" cy="4352925"/>
          </a:xfrm>
        </p:spPr>
        <p:txBody>
          <a:bodyPr/>
          <a:lstStyle/>
          <a:p>
            <a:r>
              <a:rPr lang="ru-RU" sz="2200" dirty="0" smtClean="0"/>
              <a:t>Помогать сотрудникам наращивать новые компетенции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Работа в условиях неопределенности</a:t>
            </a:r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Выстраивание продуктивных коммуникаций 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ru-RU" sz="1800" dirty="0"/>
              <a:t>Проблемно ориентированное мышление</a:t>
            </a:r>
          </a:p>
          <a:p>
            <a:r>
              <a:rPr lang="ru-RU" sz="2200" dirty="0" smtClean="0"/>
              <a:t>Сохранять </a:t>
            </a:r>
            <a:r>
              <a:rPr lang="ru-RU" sz="2200" dirty="0"/>
              <a:t>гибкую систему разделения </a:t>
            </a:r>
            <a:r>
              <a:rPr lang="ru-RU" sz="2200" dirty="0" smtClean="0"/>
              <a:t>труда, </a:t>
            </a:r>
            <a:br>
              <a:rPr lang="ru-RU" sz="2200" dirty="0" smtClean="0"/>
            </a:br>
            <a:r>
              <a:rPr lang="ru-RU" sz="2200" dirty="0" smtClean="0"/>
              <a:t>при которой специалисты:</a:t>
            </a:r>
            <a:endParaRPr lang="ru-RU" sz="2200" dirty="0"/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Задействованы </a:t>
            </a:r>
            <a:r>
              <a:rPr lang="ru-RU" sz="1800" dirty="0"/>
              <a:t>в разных проектах из различных </a:t>
            </a:r>
            <a:r>
              <a:rPr lang="ru-RU" sz="1800" dirty="0" smtClean="0"/>
              <a:t>отраслей </a:t>
            </a:r>
            <a:endParaRPr lang="ru-RU" sz="1800" dirty="0"/>
          </a:p>
          <a:p>
            <a:pPr lvl="1">
              <a:lnSpc>
                <a:spcPct val="90000"/>
              </a:lnSpc>
            </a:pPr>
            <a:r>
              <a:rPr lang="ru-RU" sz="1800" dirty="0" smtClean="0"/>
              <a:t>Занимают </a:t>
            </a:r>
            <a:r>
              <a:rPr lang="ru-RU" sz="1800" dirty="0"/>
              <a:t>различные роли и позиции в </a:t>
            </a:r>
            <a:r>
              <a:rPr lang="ru-RU" sz="1800" dirty="0" smtClean="0"/>
              <a:t>проектах</a:t>
            </a:r>
          </a:p>
          <a:p>
            <a:pPr marL="342900" lvl="1">
              <a:spcBef>
                <a:spcPts val="1200"/>
              </a:spcBef>
            </a:pPr>
            <a:r>
              <a:rPr lang="ru-RU" dirty="0" smtClean="0"/>
              <a:t>Оптимизировать </a:t>
            </a:r>
            <a:r>
              <a:rPr lang="ru-RU" dirty="0"/>
              <a:t>взаимодействие подразделений, работающих над продуктом </a:t>
            </a:r>
            <a:r>
              <a:rPr lang="ru-RU" dirty="0" smtClean="0"/>
              <a:t>от </a:t>
            </a:r>
            <a:r>
              <a:rPr lang="ru-RU" dirty="0"/>
              <a:t>идеи до реализации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ИТ-материале</a:t>
            </a:r>
          </a:p>
          <a:p>
            <a:pPr lvl="1">
              <a:lnSpc>
                <a:spcPct val="90000"/>
              </a:lnSpc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3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672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dirty="0" smtClean="0"/>
              <a:t>Гибкий подход к развитию сотрудников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12925"/>
            <a:ext cx="7993064" cy="4357891"/>
          </a:xfrm>
        </p:spPr>
        <p:txBody>
          <a:bodyPr/>
          <a:lstStyle/>
          <a:p>
            <a:r>
              <a:rPr lang="ru-RU" dirty="0"/>
              <a:t>Ответственность за выбор карьерной </a:t>
            </a:r>
            <a:r>
              <a:rPr lang="ru-RU" dirty="0" smtClean="0"/>
              <a:t>траектории –на </a:t>
            </a:r>
            <a:r>
              <a:rPr lang="ru-RU" dirty="0"/>
              <a:t>сотруднике, </a:t>
            </a:r>
            <a:r>
              <a:rPr lang="ru-RU" dirty="0" smtClean="0"/>
              <a:t>профессиональное развитие 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 err="1" smtClean="0"/>
              <a:t>предзадано</a:t>
            </a:r>
            <a:r>
              <a:rPr lang="ru-RU" dirty="0" smtClean="0"/>
              <a:t> </a:t>
            </a:r>
            <a:r>
              <a:rPr lang="ru-RU" dirty="0"/>
              <a:t>компанией</a:t>
            </a:r>
          </a:p>
          <a:p>
            <a:r>
              <a:rPr lang="ru-RU" dirty="0" smtClean="0"/>
              <a:t>Поддержка как традиционных, так и </a:t>
            </a:r>
            <a:r>
              <a:rPr lang="ru-RU" dirty="0"/>
              <a:t>нестандартных для </a:t>
            </a:r>
            <a:r>
              <a:rPr lang="ru-RU" dirty="0" smtClean="0"/>
              <a:t>рынка профессиональных путей </a:t>
            </a:r>
          </a:p>
          <a:p>
            <a:pPr marL="717550"/>
            <a:r>
              <a:rPr lang="ru-RU" sz="2200" dirty="0"/>
              <a:t>Получение опыта работы в разных </a:t>
            </a:r>
            <a:r>
              <a:rPr lang="ru-RU" sz="2200" dirty="0" smtClean="0"/>
              <a:t>отраслях</a:t>
            </a:r>
          </a:p>
          <a:p>
            <a:pPr marL="717550"/>
            <a:r>
              <a:rPr lang="ru-RU" sz="2200" dirty="0" smtClean="0"/>
              <a:t>Изменение позиции и специализации в проектах</a:t>
            </a:r>
          </a:p>
          <a:p>
            <a:pPr marL="717550"/>
            <a:r>
              <a:rPr lang="ru-RU" sz="2200" dirty="0" smtClean="0"/>
              <a:t>Обмен </a:t>
            </a:r>
            <a:r>
              <a:rPr lang="ru-RU" sz="2200" dirty="0"/>
              <a:t>компетенциями между </a:t>
            </a:r>
            <a:r>
              <a:rPr lang="ru-RU" sz="2200" dirty="0" smtClean="0"/>
              <a:t>бизнесом </a:t>
            </a:r>
            <a:br>
              <a:rPr lang="ru-RU" sz="2200" dirty="0" smtClean="0"/>
            </a:br>
            <a:r>
              <a:rPr lang="ru-RU" sz="2200" dirty="0" smtClean="0"/>
              <a:t>и инженерами</a:t>
            </a:r>
          </a:p>
          <a:p>
            <a:pPr lvl="1">
              <a:lnSpc>
                <a:spcPct val="90000"/>
              </a:lnSpc>
            </a:pPr>
            <a:endParaRPr lang="ru-RU" sz="16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4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503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dirty="0" smtClean="0"/>
              <a:t>Плюсы и минусы подхода для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7993064" cy="414199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Плюсы</a:t>
            </a:r>
          </a:p>
          <a:p>
            <a:r>
              <a:rPr lang="ru-RU" sz="1800" dirty="0" smtClean="0"/>
              <a:t>Новые </a:t>
            </a:r>
            <a:r>
              <a:rPr lang="ru-RU" sz="1800" dirty="0"/>
              <a:t>ресурсные </a:t>
            </a:r>
            <a:r>
              <a:rPr lang="ru-RU" sz="1800" dirty="0" smtClean="0"/>
              <a:t>возможности, </a:t>
            </a:r>
            <a:r>
              <a:rPr lang="ru-RU" sz="1800" dirty="0" err="1" smtClean="0"/>
              <a:t>омникомпетентные</a:t>
            </a:r>
            <a:r>
              <a:rPr lang="ru-RU" sz="1800" dirty="0" smtClean="0"/>
              <a:t>, </a:t>
            </a:r>
            <a:r>
              <a:rPr lang="ru-RU" sz="1800" dirty="0"/>
              <a:t>кросс-отраслевые </a:t>
            </a:r>
            <a:r>
              <a:rPr lang="ru-RU" sz="1800" dirty="0" smtClean="0"/>
              <a:t>профессионалы</a:t>
            </a:r>
          </a:p>
          <a:p>
            <a:r>
              <a:rPr lang="ru-RU" sz="1800" dirty="0" smtClean="0"/>
              <a:t>Быстрое погружение специалистов в проекты</a:t>
            </a:r>
          </a:p>
          <a:p>
            <a:r>
              <a:rPr lang="ru-RU" sz="1800" dirty="0" smtClean="0"/>
              <a:t>Эффективные интерфейсы взаимодействия с заказчиком и между подразделениями</a:t>
            </a:r>
          </a:p>
          <a:p>
            <a:pPr marL="0" indent="0">
              <a:buNone/>
            </a:pPr>
            <a:r>
              <a:rPr lang="ru-RU" sz="2000" b="1" dirty="0" smtClean="0"/>
              <a:t>Минусы</a:t>
            </a:r>
          </a:p>
          <a:p>
            <a:r>
              <a:rPr lang="ru-RU" sz="1800" dirty="0"/>
              <a:t>Сложность </a:t>
            </a:r>
            <a:r>
              <a:rPr lang="ru-RU" sz="1800" dirty="0" smtClean="0"/>
              <a:t>пополнения </a:t>
            </a:r>
            <a:r>
              <a:rPr lang="ru-RU" sz="1800" dirty="0"/>
              <a:t>команды с рынка</a:t>
            </a:r>
          </a:p>
          <a:p>
            <a:r>
              <a:rPr lang="ru-RU" sz="1800" dirty="0" err="1" smtClean="0"/>
              <a:t>Неуниверсальность</a:t>
            </a:r>
            <a:r>
              <a:rPr lang="ru-RU" sz="1800" dirty="0"/>
              <a:t>: не подходит для инфраструктуры, </a:t>
            </a:r>
            <a:r>
              <a:rPr lang="ru-RU" sz="1800" dirty="0" smtClean="0"/>
              <a:t>ИТ-сопровождения</a:t>
            </a:r>
          </a:p>
          <a:p>
            <a:r>
              <a:rPr lang="ru-RU" sz="1800" dirty="0" err="1" smtClean="0"/>
              <a:t>Ресурсозатратность</a:t>
            </a:r>
            <a:r>
              <a:rPr lang="ru-RU" sz="1800" dirty="0" smtClean="0"/>
              <a:t> индивидуальной работы с </a:t>
            </a:r>
            <a:r>
              <a:rPr lang="ru-RU" sz="1800" dirty="0"/>
              <a:t>сотрудниками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5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5316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spc="-30" dirty="0"/>
              <a:t>Плюсы и минусы </a:t>
            </a:r>
            <a:r>
              <a:rPr lang="ru-RU" spc="-30" dirty="0" smtClean="0"/>
              <a:t>подхода для сотрудника</a:t>
            </a:r>
            <a:endParaRPr lang="ru-RU" spc="-3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7993064" cy="414199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Плюсы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Возможность </a:t>
            </a:r>
            <a:r>
              <a:rPr lang="ru-RU" sz="1800" dirty="0"/>
              <a:t>в комфортных условиях попробовать</a:t>
            </a:r>
            <a:r>
              <a:rPr lang="ru-RU" sz="1800" b="1" dirty="0"/>
              <a:t> </a:t>
            </a:r>
            <a:r>
              <a:rPr lang="ru-RU" sz="1800" dirty="0"/>
              <a:t>новые специализации, роли, </a:t>
            </a:r>
            <a:r>
              <a:rPr lang="ru-RU" sz="1800" dirty="0" smtClean="0"/>
              <a:t>позиции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Получение новых компетенций, технологий </a:t>
            </a:r>
            <a:r>
              <a:rPr lang="ru-RU" sz="1800" dirty="0"/>
              <a:t>работы с </a:t>
            </a:r>
            <a:r>
              <a:rPr lang="ru-RU" sz="1800" dirty="0" smtClean="0"/>
              <a:t>собой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Повышение капитализации сотрудников на рынке благодаря </a:t>
            </a:r>
            <a:br>
              <a:rPr lang="ru-RU" sz="1800" dirty="0" smtClean="0"/>
            </a:br>
            <a:r>
              <a:rPr lang="ru-RU" sz="1800" dirty="0" smtClean="0"/>
              <a:t>их </a:t>
            </a:r>
            <a:r>
              <a:rPr lang="ru-RU" sz="1800" dirty="0" err="1" smtClean="0"/>
              <a:t>многопрофильности</a:t>
            </a: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/>
              <a:t>Минусы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Рискованность: изменение карьерной траектории может оказаться </a:t>
            </a:r>
            <a:r>
              <a:rPr lang="ru-RU" sz="1800" dirty="0" smtClean="0"/>
              <a:t>неудачным </a:t>
            </a:r>
            <a:endParaRPr lang="ru-RU" sz="1800" dirty="0"/>
          </a:p>
          <a:p>
            <a:pPr>
              <a:lnSpc>
                <a:spcPct val="90000"/>
              </a:lnSpc>
            </a:pPr>
            <a:r>
              <a:rPr lang="ru-RU" sz="1800" dirty="0"/>
              <a:t>Трудности в решении узкопрофильных задач из-за </a:t>
            </a:r>
            <a:r>
              <a:rPr lang="ru-RU" sz="1800" dirty="0" smtClean="0"/>
              <a:t>отсутствия глубокой экспертизы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Ограниченность числа компаний, в которых востребованы универсальные специалисты</a:t>
            </a:r>
            <a:endParaRPr lang="ru-RU" sz="1800" dirty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6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679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dirty="0" smtClean="0"/>
              <a:t>Пример успешного кейса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5112371" cy="43578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Елена Потапова</a:t>
            </a:r>
          </a:p>
          <a:p>
            <a:pPr marL="0" indent="0">
              <a:buNone/>
            </a:pPr>
            <a:r>
              <a:rPr lang="ru-RU" sz="2000" b="1" dirty="0" smtClean="0"/>
              <a:t>Карьерная траектория:</a:t>
            </a:r>
          </a:p>
          <a:p>
            <a:pPr marL="0" indent="0">
              <a:buNone/>
            </a:pPr>
            <a:r>
              <a:rPr lang="ru-RU" sz="1800" dirty="0" smtClean="0"/>
              <a:t>Системный аналитик → руководитель проекта → функциональный архитектор → бизнес-аналитик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2" y="1916113"/>
            <a:ext cx="2617604" cy="314504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7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43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Наработанные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7993064" cy="4357891"/>
          </a:xfrm>
        </p:spPr>
        <p:txBody>
          <a:bodyPr/>
          <a:lstStyle/>
          <a:p>
            <a:r>
              <a:rPr lang="ru-RU" sz="2200" b="1" dirty="0" smtClean="0"/>
              <a:t>Системный аналитик:</a:t>
            </a:r>
            <a:r>
              <a:rPr lang="ru-RU" sz="2200" dirty="0" smtClean="0"/>
              <a:t> глубокая отраслевая экспертиза, баланс </a:t>
            </a:r>
            <a:r>
              <a:rPr lang="ru-RU" sz="2200" dirty="0"/>
              <a:t>между скоростью и качеством</a:t>
            </a:r>
          </a:p>
          <a:p>
            <a:r>
              <a:rPr lang="ru-RU" sz="2200" b="1" dirty="0" smtClean="0"/>
              <a:t>Руководитель проекта:</a:t>
            </a:r>
            <a:r>
              <a:rPr lang="ru-RU" sz="2200" dirty="0" smtClean="0"/>
              <a:t> умение </a:t>
            </a:r>
            <a:r>
              <a:rPr lang="ru-RU" sz="2200" dirty="0"/>
              <a:t>брать ответственность, не обладая детальной информацией о </a:t>
            </a:r>
            <a:r>
              <a:rPr lang="ru-RU" sz="2200" dirty="0" smtClean="0"/>
              <a:t>проекте, работа </a:t>
            </a:r>
            <a:br>
              <a:rPr lang="ru-RU" sz="2200" dirty="0" smtClean="0"/>
            </a:br>
            <a:r>
              <a:rPr lang="ru-RU" sz="2200" dirty="0" smtClean="0"/>
              <a:t>с </a:t>
            </a:r>
            <a:r>
              <a:rPr lang="ru-RU" sz="2200" dirty="0" err="1" smtClean="0"/>
              <a:t>полипрофессиональной</a:t>
            </a:r>
            <a:r>
              <a:rPr lang="ru-RU" sz="2200" dirty="0" smtClean="0"/>
              <a:t> командой </a:t>
            </a:r>
            <a:endParaRPr lang="ru-RU" sz="2200" dirty="0"/>
          </a:p>
          <a:p>
            <a:r>
              <a:rPr lang="ru-RU" sz="2200" b="1" dirty="0" smtClean="0"/>
              <a:t>Функциональный архитектор:</a:t>
            </a:r>
            <a:r>
              <a:rPr lang="ru-RU" sz="2200" dirty="0" smtClean="0"/>
              <a:t> </a:t>
            </a:r>
            <a:r>
              <a:rPr lang="ru-RU" sz="2200" dirty="0"/>
              <a:t>удержание целостности проекта </a:t>
            </a:r>
          </a:p>
          <a:p>
            <a:r>
              <a:rPr lang="ru-RU" sz="2200" b="1" dirty="0" smtClean="0"/>
              <a:t>Бизнес- </a:t>
            </a:r>
            <a:r>
              <a:rPr lang="ru-RU" sz="2200" b="1" dirty="0"/>
              <a:t>и маркетинговый </a:t>
            </a:r>
            <a:r>
              <a:rPr lang="ru-RU" sz="2200" b="1" dirty="0" smtClean="0"/>
              <a:t>аналитик:</a:t>
            </a:r>
            <a:r>
              <a:rPr lang="ru-RU" sz="2200" dirty="0" smtClean="0"/>
              <a:t> </a:t>
            </a:r>
            <a:r>
              <a:rPr lang="ru-RU" sz="2200" dirty="0"/>
              <a:t>коммуникации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 </a:t>
            </a:r>
            <a:r>
              <a:rPr lang="ru-RU" sz="2200" dirty="0"/>
              <a:t>многопозиционное общение, публичные выступления, умение </a:t>
            </a:r>
            <a:r>
              <a:rPr lang="ru-RU" sz="2200" dirty="0" smtClean="0"/>
              <a:t>добывать информацию </a:t>
            </a:r>
            <a:r>
              <a:rPr lang="ru-RU" sz="2200" dirty="0"/>
              <a:t>в том числе о реальной проблеме клиента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8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357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/>
          <a:lstStyle/>
          <a:p>
            <a:r>
              <a:rPr lang="ru-RU" dirty="0" smtClean="0"/>
              <a:t>Что помогло развиваться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7993064" cy="4141991"/>
          </a:xfrm>
        </p:spPr>
        <p:txBody>
          <a:bodyPr/>
          <a:lstStyle/>
          <a:p>
            <a:r>
              <a:rPr lang="ru-RU" sz="2000" dirty="0" smtClean="0"/>
              <a:t>Регулярное </a:t>
            </a:r>
            <a:r>
              <a:rPr lang="ru-RU" sz="2000" dirty="0"/>
              <a:t>обсуждение с руководителем и HR интересных направлений </a:t>
            </a:r>
            <a:r>
              <a:rPr lang="ru-RU" sz="2000" dirty="0" smtClean="0"/>
              <a:t>деятельности </a:t>
            </a:r>
            <a:endParaRPr lang="ru-RU" sz="2000" dirty="0"/>
          </a:p>
          <a:p>
            <a:r>
              <a:rPr lang="ru-RU" sz="2000" dirty="0" err="1"/>
              <a:t>К</a:t>
            </a:r>
            <a:r>
              <a:rPr lang="ru-RU" sz="2000" dirty="0" err="1" smtClean="0"/>
              <a:t>оучинг</a:t>
            </a:r>
            <a:r>
              <a:rPr lang="ru-RU" sz="2000" dirty="0"/>
              <a:t>, поддержка </a:t>
            </a:r>
            <a:r>
              <a:rPr lang="ru-RU" sz="2000" dirty="0" smtClean="0"/>
              <a:t>со стороны руководителей</a:t>
            </a:r>
            <a:r>
              <a:rPr lang="ru-RU" sz="2000" dirty="0"/>
              <a:t>, тестовые, «</a:t>
            </a:r>
            <a:r>
              <a:rPr lang="ru-RU" sz="2000" dirty="0" err="1"/>
              <a:t>кусочные</a:t>
            </a:r>
            <a:r>
              <a:rPr lang="ru-RU" sz="2000" dirty="0"/>
              <a:t>» задания с реальной </a:t>
            </a:r>
            <a:r>
              <a:rPr lang="ru-RU" sz="2000" dirty="0" smtClean="0"/>
              <a:t>ответственностью</a:t>
            </a:r>
          </a:p>
          <a:p>
            <a:r>
              <a:rPr lang="ru-RU" sz="2000" dirty="0" smtClean="0"/>
              <a:t>Проектные </a:t>
            </a:r>
            <a:r>
              <a:rPr lang="ru-RU" sz="2000" dirty="0"/>
              <a:t>и стратегические выездные сессии </a:t>
            </a:r>
            <a:r>
              <a:rPr lang="ru-RU" sz="2000" dirty="0" smtClean="0"/>
              <a:t>(</a:t>
            </a:r>
            <a:r>
              <a:rPr lang="ru-RU" sz="2000" dirty="0"/>
              <a:t>культура коммуникаций, </a:t>
            </a:r>
            <a:r>
              <a:rPr lang="ru-RU" sz="2000" dirty="0" smtClean="0"/>
              <a:t>рефлексия</a:t>
            </a:r>
            <a:r>
              <a:rPr lang="ru-RU" sz="2000" dirty="0"/>
              <a:t>, </a:t>
            </a:r>
            <a:r>
              <a:rPr lang="ru-RU" sz="2000" dirty="0" smtClean="0"/>
              <a:t>позиционные </a:t>
            </a:r>
            <a:r>
              <a:rPr lang="ru-RU" sz="2000" dirty="0"/>
              <a:t>коммуникации)</a:t>
            </a:r>
          </a:p>
          <a:p>
            <a:r>
              <a:rPr lang="ru-RU" sz="2000" dirty="0" smtClean="0"/>
              <a:t>Книги, лекции и тренинги по управлению, коммуникациям, </a:t>
            </a:r>
            <a:br>
              <a:rPr lang="ru-RU" sz="2000" dirty="0" smtClean="0"/>
            </a:br>
            <a:r>
              <a:rPr lang="ru-RU" sz="2000" dirty="0" smtClean="0"/>
              <a:t>UX и др.</a:t>
            </a:r>
          </a:p>
          <a:p>
            <a:r>
              <a:rPr lang="ru-RU" sz="2000" dirty="0" smtClean="0"/>
              <a:t>Плоская </a:t>
            </a:r>
            <a:r>
              <a:rPr lang="ru-RU" sz="2000" dirty="0" err="1"/>
              <a:t>оргструктура</a:t>
            </a:r>
            <a:r>
              <a:rPr lang="ru-RU" sz="2000" dirty="0"/>
              <a:t>, кросс-отраслевые команды, позитивное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err="1"/>
              <a:t>взаимообогащающее</a:t>
            </a:r>
            <a:r>
              <a:rPr lang="ru-RU" sz="2000" dirty="0"/>
              <a:t> общение, открытое обсуждение проектов </a:t>
            </a:r>
            <a:r>
              <a:rPr lang="ru-RU" sz="2000" dirty="0" smtClean="0"/>
              <a:t>и </a:t>
            </a:r>
            <a:r>
              <a:rPr lang="ru-RU" sz="2000" dirty="0"/>
              <a:t>проблем компании, участие в развитии стратегии </a:t>
            </a:r>
            <a:r>
              <a:rPr lang="ru-RU" sz="2000" dirty="0" smtClean="0"/>
              <a:t>компании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9</a:t>
            </a:fld>
            <a:r>
              <a:rPr lang="en-US" smtClean="0"/>
              <a:t>/</a:t>
            </a:r>
            <a:r>
              <a:rPr lang="ru-RU" smtClean="0"/>
              <a:t>12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17922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презентации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PragmaticaCTT"/>
        <a:ea typeface=""/>
        <a:cs typeface=""/>
      </a:majorFont>
      <a:minorFont>
        <a:latin typeface="PragmaticaCTT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" id="{8014A28D-860F-44D9-9D65-30626B47B893}" vid="{7E63DB63-AD53-4867-A48E-108CDCCDA5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CUSTIS_Шаблон IT-презентации_И. Фамилия_4x3</Template>
  <TotalTime>745</TotalTime>
  <Words>454</Words>
  <Application>Microsoft Office PowerPoint</Application>
  <PresentationFormat>Экран (4:3)</PresentationFormat>
  <Paragraphs>96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Шаблон презентации</vt:lpstr>
      <vt:lpstr>Пути аналитика неисповедимы: широкий взгляд на карьерное развитие</vt:lpstr>
      <vt:lpstr>Новые вызовы для компании</vt:lpstr>
      <vt:lpstr>HR- и организационные задачи</vt:lpstr>
      <vt:lpstr>Гибкий подход к развитию сотрудников</vt:lpstr>
      <vt:lpstr>Плюсы и минусы подхода для компании</vt:lpstr>
      <vt:lpstr>Плюсы и минусы подхода для сотрудника</vt:lpstr>
      <vt:lpstr>Пример успешного кейса</vt:lpstr>
      <vt:lpstr>Наработанные компетенции</vt:lpstr>
      <vt:lpstr>Что помогло развиваться</vt:lpstr>
      <vt:lpstr>Другие успешные кейсы</vt:lpstr>
      <vt:lpstr>Принципы работы с нелинейными карьерными траекториями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Лосева В.И.</dc:creator>
  <cp:lastModifiedBy>Лосева В.И.</cp:lastModifiedBy>
  <cp:revision>60</cp:revision>
  <cp:lastPrinted>2012-10-17T13:54:47Z</cp:lastPrinted>
  <dcterms:created xsi:type="dcterms:W3CDTF">2017-08-02T15:15:20Z</dcterms:created>
  <dcterms:modified xsi:type="dcterms:W3CDTF">2017-08-04T10:06:59Z</dcterms:modified>
</cp:coreProperties>
</file>