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2" r:id="rId1"/>
  </p:sldMasterIdLst>
  <p:notesMasterIdLst>
    <p:notesMasterId r:id="rId15"/>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озлов А.Ю." initials="a" lastIdx="1" clrIdx="0">
    <p:extLst>
      <p:ext uri="{19B8F6BF-5375-455C-9EA6-DF929625EA0E}">
        <p15:presenceInfo xmlns:p15="http://schemas.microsoft.com/office/powerpoint/2012/main" userId="Козлов А.Ю."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22T17:29:28.663" idx="1">
    <p:pos x="7676" y="753"/>
    <p:text>Опечатки все вижу, схемку перерисую</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E1E447-52B9-4D69-A9EB-0032823AE41C}" type="datetimeFigureOut">
              <a:rPr lang="ru-RU" smtClean="0"/>
              <a:t>24.08.2017</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D685B0-D773-49C6-B76F-5626F295E626}" type="slidenum">
              <a:rPr lang="ru-RU" smtClean="0"/>
              <a:t>‹#›</a:t>
            </a:fld>
            <a:endParaRPr lang="ru-RU"/>
          </a:p>
        </p:txBody>
      </p:sp>
    </p:spTree>
    <p:extLst>
      <p:ext uri="{BB962C8B-B14F-4D97-AF65-F5344CB8AC3E}">
        <p14:creationId xmlns:p14="http://schemas.microsoft.com/office/powerpoint/2010/main" val="2991006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FFE135B-1DD5-46AE-ADCD-36601F8417C1}" type="datetime1">
              <a:rPr lang="ru-RU" smtClean="0"/>
              <a:t>24.08.2017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1270780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667C18-1083-4336-A7E7-A24AA6F557AB}" type="datetime1">
              <a:rPr lang="ru-RU" smtClean="0"/>
              <a:t>24.08.2017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1521659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C6C75F-53AC-482D-9DCD-C6C21A94D20F}" type="datetime1">
              <a:rPr lang="ru-RU" smtClean="0"/>
              <a:t>24.08.2017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2310054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7395F84-7091-4114-8669-22D116185AFF}" type="datetime1">
              <a:rPr lang="ru-RU" smtClean="0"/>
              <a:t>24.08.2017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1015783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F6D84D2-722B-4A1C-858B-FB32EF66DF8D}" type="datetime1">
              <a:rPr lang="ru-RU" smtClean="0"/>
              <a:t>24.08.2017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241758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5614E73-00B4-4F91-B099-E781E8B123E0}" type="datetime1">
              <a:rPr lang="ru-RU" smtClean="0"/>
              <a:t>24.08.2017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3868223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C13FDEC-84D7-40B2-A055-FE896CC9A992}" type="datetime1">
              <a:rPr lang="ru-RU" smtClean="0"/>
              <a:t>24.08.2017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1149621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95C7CB4-7D30-4A28-A510-48A295A3229C}" type="datetime1">
              <a:rPr lang="ru-RU" smtClean="0"/>
              <a:t>24.08.2017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731955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867EE24-28F1-4641-9276-098919231F57}" type="datetime1">
              <a:rPr lang="ru-RU" smtClean="0"/>
              <a:t>24.08.2017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353493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AFD2768-7941-4A39-BF31-25A1D70FCD92}" type="datetime1">
              <a:rPr lang="ru-RU" smtClean="0"/>
              <a:t>24.08.2017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2704231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3F236DE-C1D3-430F-A066-0DF07EB7B0D4}" type="datetime1">
              <a:rPr lang="ru-RU" smtClean="0"/>
              <a:t>24.08.2017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3347E3-DA30-470C-80C3-5AFA88D6BF17}" type="slidenum">
              <a:rPr lang="ru-RU" smtClean="0"/>
              <a:t>‹#›</a:t>
            </a:fld>
            <a:endParaRPr lang="ru-RU"/>
          </a:p>
        </p:txBody>
      </p:sp>
    </p:spTree>
    <p:extLst>
      <p:ext uri="{BB962C8B-B14F-4D97-AF65-F5344CB8AC3E}">
        <p14:creationId xmlns:p14="http://schemas.microsoft.com/office/powerpoint/2010/main" val="360600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22C7DF-96EB-4C85-A882-80B87F753EC0}" type="datetime1">
              <a:rPr lang="ru-RU" smtClean="0"/>
              <a:t>24.08.2017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347E3-DA30-470C-80C3-5AFA88D6BF17}" type="slidenum">
              <a:rPr lang="ru-RU" smtClean="0"/>
              <a:t>‹#›</a:t>
            </a:fld>
            <a:endParaRPr lang="ru-RU"/>
          </a:p>
        </p:txBody>
      </p:sp>
    </p:spTree>
    <p:extLst>
      <p:ext uri="{BB962C8B-B14F-4D97-AF65-F5344CB8AC3E}">
        <p14:creationId xmlns:p14="http://schemas.microsoft.com/office/powerpoint/2010/main" val="106408856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Как мы разбирали </a:t>
            </a:r>
            <a:r>
              <a:rPr lang="ru-RU" dirty="0" smtClean="0"/>
              <a:t>слона.</a:t>
            </a:r>
            <a:endParaRPr lang="ru-RU" dirty="0"/>
          </a:p>
        </p:txBody>
      </p:sp>
      <p:sp>
        <p:nvSpPr>
          <p:cNvPr id="3" name="Подзаголовок 2"/>
          <p:cNvSpPr>
            <a:spLocks noGrp="1"/>
          </p:cNvSpPr>
          <p:nvPr>
            <p:ph type="subTitle" idx="1"/>
          </p:nvPr>
        </p:nvSpPr>
        <p:spPr/>
        <p:txBody>
          <a:bodyPr>
            <a:normAutofit/>
          </a:bodyPr>
          <a:lstStyle/>
          <a:p>
            <a:r>
              <a:rPr lang="ru-RU" dirty="0"/>
              <a:t>Целые, сломанные и лишние детали.</a:t>
            </a:r>
            <a:endParaRPr lang="ru-RU" sz="2000" dirty="0"/>
          </a:p>
        </p:txBody>
      </p:sp>
    </p:spTree>
    <p:extLst>
      <p:ext uri="{BB962C8B-B14F-4D97-AF65-F5344CB8AC3E}">
        <p14:creationId xmlns:p14="http://schemas.microsoft.com/office/powerpoint/2010/main" val="29856574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Основные проблемы внедрения</a:t>
            </a:r>
            <a:endParaRPr lang="ru-RU" sz="4000" dirty="0"/>
          </a:p>
        </p:txBody>
      </p:sp>
      <p:graphicFrame>
        <p:nvGraphicFramePr>
          <p:cNvPr id="3" name="Таблица 2"/>
          <p:cNvGraphicFramePr>
            <a:graphicFrameLocks noGrp="1"/>
          </p:cNvGraphicFramePr>
          <p:nvPr>
            <p:extLst>
              <p:ext uri="{D42A27DB-BD31-4B8C-83A1-F6EECF244321}">
                <p14:modId xmlns:p14="http://schemas.microsoft.com/office/powerpoint/2010/main" val="1223366966"/>
              </p:ext>
            </p:extLst>
          </p:nvPr>
        </p:nvGraphicFramePr>
        <p:xfrm>
          <a:off x="838198" y="1098357"/>
          <a:ext cx="10670310" cy="5488282"/>
        </p:xfrm>
        <a:graphic>
          <a:graphicData uri="http://schemas.openxmlformats.org/drawingml/2006/table">
            <a:tbl>
              <a:tblPr firstRow="1" bandRow="1">
                <a:tableStyleId>{5C22544A-7EE6-4342-B048-85BDC9FD1C3A}</a:tableStyleId>
              </a:tblPr>
              <a:tblGrid>
                <a:gridCol w="3556770">
                  <a:extLst>
                    <a:ext uri="{9D8B030D-6E8A-4147-A177-3AD203B41FA5}">
                      <a16:colId xmlns:a16="http://schemas.microsoft.com/office/drawing/2014/main" val="788007313"/>
                    </a:ext>
                  </a:extLst>
                </a:gridCol>
                <a:gridCol w="3556770">
                  <a:extLst>
                    <a:ext uri="{9D8B030D-6E8A-4147-A177-3AD203B41FA5}">
                      <a16:colId xmlns:a16="http://schemas.microsoft.com/office/drawing/2014/main" val="3127733988"/>
                    </a:ext>
                  </a:extLst>
                </a:gridCol>
                <a:gridCol w="3556770">
                  <a:extLst>
                    <a:ext uri="{9D8B030D-6E8A-4147-A177-3AD203B41FA5}">
                      <a16:colId xmlns:a16="http://schemas.microsoft.com/office/drawing/2014/main" val="462025515"/>
                    </a:ext>
                  </a:extLst>
                </a:gridCol>
              </a:tblGrid>
              <a:tr h="367642">
                <a:tc>
                  <a:txBody>
                    <a:bodyPr/>
                    <a:lstStyle/>
                    <a:p>
                      <a:pPr algn="ctr"/>
                      <a:r>
                        <a:rPr lang="ru-RU" dirty="0" smtClean="0"/>
                        <a:t>Проблема</a:t>
                      </a:r>
                      <a:endParaRPr lang="ru-RU" dirty="0"/>
                    </a:p>
                  </a:txBody>
                  <a:tcPr/>
                </a:tc>
                <a:tc>
                  <a:txBody>
                    <a:bodyPr/>
                    <a:lstStyle/>
                    <a:p>
                      <a:pPr algn="ctr"/>
                      <a:r>
                        <a:rPr lang="ru-RU" dirty="0" smtClean="0"/>
                        <a:t>Причина</a:t>
                      </a:r>
                      <a:endParaRPr lang="ru-RU" dirty="0"/>
                    </a:p>
                  </a:txBody>
                  <a:tcPr/>
                </a:tc>
                <a:tc>
                  <a:txBody>
                    <a:bodyPr/>
                    <a:lstStyle/>
                    <a:p>
                      <a:pPr algn="ctr"/>
                      <a:r>
                        <a:rPr lang="ru-RU" dirty="0" smtClean="0"/>
                        <a:t>Возможное решение</a:t>
                      </a:r>
                      <a:endParaRPr lang="ru-RU" dirty="0"/>
                    </a:p>
                  </a:txBody>
                  <a:tcPr/>
                </a:tc>
                <a:extLst>
                  <a:ext uri="{0D108BD9-81ED-4DB2-BD59-A6C34878D82A}">
                    <a16:rowId xmlns:a16="http://schemas.microsoft.com/office/drawing/2014/main" val="2669530470"/>
                  </a:ext>
                </a:extLst>
              </a:tr>
              <a:tr h="725212">
                <a:tc rowSpan="3">
                  <a:txBody>
                    <a:bodyPr/>
                    <a:lstStyle/>
                    <a:p>
                      <a:r>
                        <a:rPr lang="ru-RU" sz="1400" dirty="0" smtClean="0"/>
                        <a:t>Продолжают поступать запросы на изменение или требования, определяющие способ реализации</a:t>
                      </a:r>
                      <a:endParaRPr lang="ru-RU" sz="1400" dirty="0"/>
                    </a:p>
                  </a:txBody>
                  <a:tcPr/>
                </a:tc>
                <a:tc>
                  <a:txBody>
                    <a:bodyPr/>
                    <a:lstStyle/>
                    <a:p>
                      <a:r>
                        <a:rPr lang="ru-RU" sz="1400" dirty="0" smtClean="0"/>
                        <a:t>Заказчик привык работать по классической схеме с ТЗ </a:t>
                      </a:r>
                      <a:endParaRPr lang="ru-RU" sz="1400" dirty="0"/>
                    </a:p>
                  </a:txBody>
                  <a:tcPr/>
                </a:tc>
                <a:tc>
                  <a:txBody>
                    <a:bodyPr/>
                    <a:lstStyle/>
                    <a:p>
                      <a:r>
                        <a:rPr lang="ru-RU" sz="1400" dirty="0" smtClean="0"/>
                        <a:t>Донесение целей внедрения и преимуществ новых подходов для заказчика</a:t>
                      </a:r>
                      <a:endParaRPr lang="ru-RU" sz="1400" dirty="0"/>
                    </a:p>
                  </a:txBody>
                  <a:tcPr/>
                </a:tc>
                <a:extLst>
                  <a:ext uri="{0D108BD9-81ED-4DB2-BD59-A6C34878D82A}">
                    <a16:rowId xmlns:a16="http://schemas.microsoft.com/office/drawing/2014/main" val="2378680017"/>
                  </a:ext>
                </a:extLst>
              </a:tr>
              <a:tr h="513692">
                <a:tc vMerge="1">
                  <a:txBody>
                    <a:bodyPr/>
                    <a:lstStyle/>
                    <a:p>
                      <a:endParaRPr lang="ru-RU" dirty="0"/>
                    </a:p>
                  </a:txBody>
                  <a:tcPr/>
                </a:tc>
                <a:tc>
                  <a:txBody>
                    <a:bodyPr/>
                    <a:lstStyle/>
                    <a:p>
                      <a:r>
                        <a:rPr lang="ru-RU" sz="1400" dirty="0" smtClean="0"/>
                        <a:t>Заказчик</a:t>
                      </a:r>
                      <a:r>
                        <a:rPr lang="ru-RU" sz="1400" baseline="0" dirty="0" smtClean="0"/>
                        <a:t> привык давать поручения, а не описывать возможности и ограничения</a:t>
                      </a:r>
                      <a:endParaRPr lang="ru-RU" sz="1400" dirty="0"/>
                    </a:p>
                  </a:txBody>
                  <a:tcPr/>
                </a:tc>
                <a:tc>
                  <a:txBody>
                    <a:bodyPr/>
                    <a:lstStyle/>
                    <a:p>
                      <a:r>
                        <a:rPr lang="ru-RU" sz="1400" dirty="0" smtClean="0"/>
                        <a:t>Определение видов артефактов рабочего</a:t>
                      </a:r>
                      <a:r>
                        <a:rPr lang="ru-RU" sz="1400" baseline="0" dirty="0" smtClean="0"/>
                        <a:t> взаимодействия </a:t>
                      </a:r>
                      <a:endParaRPr lang="ru-RU" sz="1400" dirty="0"/>
                    </a:p>
                  </a:txBody>
                  <a:tcPr/>
                </a:tc>
                <a:extLst>
                  <a:ext uri="{0D108BD9-81ED-4DB2-BD59-A6C34878D82A}">
                    <a16:rowId xmlns:a16="http://schemas.microsoft.com/office/drawing/2014/main" val="3965496037"/>
                  </a:ext>
                </a:extLst>
              </a:tr>
              <a:tr h="513692">
                <a:tc vMerge="1">
                  <a:txBody>
                    <a:bodyPr/>
                    <a:lstStyle/>
                    <a:p>
                      <a:endParaRPr lang="ru-RU" sz="1400" dirty="0"/>
                    </a:p>
                  </a:txBody>
                  <a:tcPr/>
                </a:tc>
                <a:tc>
                  <a:txBody>
                    <a:bodyPr/>
                    <a:lstStyle/>
                    <a:p>
                      <a:r>
                        <a:rPr lang="ru-RU" sz="1400" dirty="0" smtClean="0"/>
                        <a:t>Мы по-прежнему</a:t>
                      </a:r>
                      <a:r>
                        <a:rPr lang="ru-RU" sz="1400" baseline="0" dirty="0" smtClean="0"/>
                        <a:t> </a:t>
                      </a:r>
                      <a:r>
                        <a:rPr lang="ru-RU" sz="1400" dirty="0" smtClean="0"/>
                        <a:t>ставим во главу угла задачи, не уточняя целей</a:t>
                      </a:r>
                      <a:endParaRPr lang="ru-RU" sz="1400" dirty="0"/>
                    </a:p>
                  </a:txBody>
                  <a:tcPr/>
                </a:tc>
                <a:tc>
                  <a:txBody>
                    <a:bodyPr/>
                    <a:lstStyle/>
                    <a:p>
                      <a:r>
                        <a:rPr lang="ru-RU" sz="1400" dirty="0" smtClean="0"/>
                        <a:t>Фиксация цели отдельно в каждом требовании. Верификация целей.</a:t>
                      </a:r>
                    </a:p>
                    <a:p>
                      <a:r>
                        <a:rPr lang="ru-RU" sz="1400" dirty="0" smtClean="0"/>
                        <a:t>Или отказ от описания требований в пользу описания целей.</a:t>
                      </a:r>
                      <a:endParaRPr lang="ru-RU" sz="1400" dirty="0"/>
                    </a:p>
                  </a:txBody>
                  <a:tcPr/>
                </a:tc>
                <a:extLst>
                  <a:ext uri="{0D108BD9-81ED-4DB2-BD59-A6C34878D82A}">
                    <a16:rowId xmlns:a16="http://schemas.microsoft.com/office/drawing/2014/main" val="1524774352"/>
                  </a:ext>
                </a:extLst>
              </a:tr>
              <a:tr h="936734">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Согласование требований не</a:t>
                      </a:r>
                      <a:r>
                        <a:rPr lang="ru-RU" sz="1400" baseline="0" dirty="0" smtClean="0"/>
                        <a:t> даёт желаемого результата. Не поступает замечаний, уточнений… Пока не сделаем то что просят.</a:t>
                      </a:r>
                      <a:endParaRPr lang="ru-RU" sz="1400" dirty="0" smtClean="0"/>
                    </a:p>
                    <a:p>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Заказчик не видит решения по реализации.</a:t>
                      </a:r>
                      <a:r>
                        <a:rPr lang="ru-RU" sz="1400" baseline="0" dirty="0" smtClean="0"/>
                        <a:t> Да и мы сами не всегда видим</a:t>
                      </a:r>
                      <a:endParaRPr lang="ru-RU" sz="1400" dirty="0"/>
                    </a:p>
                  </a:txBody>
                  <a:tcPr/>
                </a:tc>
                <a:tc>
                  <a:txBody>
                    <a:bodyPr/>
                    <a:lstStyle/>
                    <a:p>
                      <a:r>
                        <a:rPr lang="ru-RU" sz="1400" dirty="0" smtClean="0"/>
                        <a:t>Необходимо документировать и согласовывать</a:t>
                      </a:r>
                      <a:r>
                        <a:rPr lang="ru-RU" sz="1400" baseline="0" dirty="0" smtClean="0"/>
                        <a:t> решения по реализации с обозначением того, на удовлетворение каких требований они направлены</a:t>
                      </a:r>
                      <a:endParaRPr lang="ru-RU" sz="1400" dirty="0"/>
                    </a:p>
                  </a:txBody>
                  <a:tcPr/>
                </a:tc>
                <a:extLst>
                  <a:ext uri="{0D108BD9-81ED-4DB2-BD59-A6C34878D82A}">
                    <a16:rowId xmlns:a16="http://schemas.microsoft.com/office/drawing/2014/main" val="2892721741"/>
                  </a:ext>
                </a:extLst>
              </a:tr>
              <a:tr h="725212">
                <a:tc vMerge="1">
                  <a:txBody>
                    <a:bodyPr/>
                    <a:lstStyle/>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Заказчик опять</a:t>
                      </a:r>
                      <a:r>
                        <a:rPr lang="ru-RU" sz="1400" baseline="0" dirty="0" smtClean="0"/>
                        <a:t> </a:t>
                      </a:r>
                      <a:r>
                        <a:rPr lang="ru-RU" sz="1400" dirty="0" smtClean="0"/>
                        <a:t>не</a:t>
                      </a:r>
                      <a:r>
                        <a:rPr lang="ru-RU" sz="1400" baseline="0" dirty="0" smtClean="0"/>
                        <a:t> понимает, что мы пишем. </a:t>
                      </a:r>
                      <a:r>
                        <a:rPr lang="ru-RU" sz="1400" dirty="0" smtClean="0"/>
                        <a:t>Слишком </a:t>
                      </a:r>
                      <a:r>
                        <a:rPr lang="ru-RU" sz="1400" dirty="0" smtClean="0"/>
                        <a:t>сложные</a:t>
                      </a:r>
                      <a:r>
                        <a:rPr lang="ru-RU" sz="1400" baseline="0" dirty="0" smtClean="0"/>
                        <a:t> для понимания фразы, пусть даже краткие и точные</a:t>
                      </a:r>
                      <a:endParaRPr lang="ru-RU" sz="1400" dirty="0"/>
                    </a:p>
                  </a:txBody>
                  <a:tcPr/>
                </a:tc>
                <a:tc>
                  <a:txBody>
                    <a:bodyPr/>
                    <a:lstStyle/>
                    <a:p>
                      <a:r>
                        <a:rPr lang="ru-RU" sz="1400" dirty="0" smtClean="0"/>
                        <a:t>Иллюстрация требований примерами их соблюдения и нарушения,</a:t>
                      </a:r>
                      <a:r>
                        <a:rPr lang="en-US" sz="1400" dirty="0" smtClean="0"/>
                        <a:t> </a:t>
                      </a:r>
                      <a:r>
                        <a:rPr lang="ru-RU" sz="1400" dirty="0" smtClean="0"/>
                        <a:t>а также </a:t>
                      </a:r>
                      <a:r>
                        <a:rPr lang="en-US" sz="1400" dirty="0" smtClean="0"/>
                        <a:t>User Story</a:t>
                      </a:r>
                      <a:endParaRPr lang="ru-RU" sz="1400" dirty="0"/>
                    </a:p>
                  </a:txBody>
                  <a:tcPr/>
                </a:tc>
                <a:extLst>
                  <a:ext uri="{0D108BD9-81ED-4DB2-BD59-A6C34878D82A}">
                    <a16:rowId xmlns:a16="http://schemas.microsoft.com/office/drawing/2014/main" val="811831302"/>
                  </a:ext>
                </a:extLst>
              </a:tr>
              <a:tr h="513692">
                <a:tc>
                  <a:txBody>
                    <a:bodyPr/>
                    <a:lstStyle/>
                    <a:p>
                      <a:r>
                        <a:rPr lang="ru-RU" sz="1400" dirty="0" smtClean="0"/>
                        <a:t>Качество описания единичных требований</a:t>
                      </a:r>
                      <a:r>
                        <a:rPr lang="ru-RU" sz="1400" baseline="0" dirty="0" smtClean="0"/>
                        <a:t> оставляет желать лучшего</a:t>
                      </a:r>
                      <a:endParaRPr lang="ru-RU" sz="1400" dirty="0"/>
                    </a:p>
                  </a:txBody>
                  <a:tcPr/>
                </a:tc>
                <a:tc>
                  <a:txBody>
                    <a:bodyPr/>
                    <a:lstStyle/>
                    <a:p>
                      <a:r>
                        <a:rPr lang="ru-RU" sz="1400" dirty="0" smtClean="0"/>
                        <a:t>Неготовность команды к описанию требований</a:t>
                      </a:r>
                      <a:endParaRPr lang="ru-RU" sz="1400" dirty="0"/>
                    </a:p>
                  </a:txBody>
                  <a:tcPr/>
                </a:tc>
                <a:tc>
                  <a:txBody>
                    <a:bodyPr/>
                    <a:lstStyle/>
                    <a:p>
                      <a:r>
                        <a:rPr lang="ru-RU" sz="1400" dirty="0" smtClean="0"/>
                        <a:t>Демонстрация последствий</a:t>
                      </a:r>
                      <a:r>
                        <a:rPr lang="ru-RU" sz="1400" baseline="0" dirty="0" smtClean="0"/>
                        <a:t> неточности формулировок</a:t>
                      </a:r>
                      <a:endParaRPr lang="ru-RU" sz="1400" dirty="0" smtClean="0"/>
                    </a:p>
                  </a:txBody>
                  <a:tcPr/>
                </a:tc>
                <a:extLst>
                  <a:ext uri="{0D108BD9-81ED-4DB2-BD59-A6C34878D82A}">
                    <a16:rowId xmlns:a16="http://schemas.microsoft.com/office/drawing/2014/main" val="1883931016"/>
                  </a:ext>
                </a:extLst>
              </a:tr>
              <a:tr h="725212">
                <a:tc>
                  <a:txBody>
                    <a:bodyPr/>
                    <a:lstStyle/>
                    <a:p>
                      <a:r>
                        <a:rPr lang="ru-RU" sz="1400" dirty="0" smtClean="0"/>
                        <a:t>Набор требований в целом</a:t>
                      </a:r>
                      <a:r>
                        <a:rPr lang="ru-RU" sz="1400" baseline="0" dirty="0" smtClean="0"/>
                        <a:t> не </a:t>
                      </a:r>
                      <a:r>
                        <a:rPr lang="ru-RU" sz="1400" baseline="0" dirty="0" smtClean="0"/>
                        <a:t>является полным и однозначным</a:t>
                      </a:r>
                      <a:endParaRPr lang="ru-RU" sz="1400" dirty="0"/>
                    </a:p>
                  </a:txBody>
                  <a:tcPr/>
                </a:tc>
                <a:tc>
                  <a:txBody>
                    <a:bodyPr/>
                    <a:lstStyle/>
                    <a:p>
                      <a:r>
                        <a:rPr lang="ru-RU" sz="1400" dirty="0" smtClean="0"/>
                        <a:t>Нет понимания границ объекта возможной «максимальной» автоматизации</a:t>
                      </a:r>
                      <a:endParaRPr lang="ru-RU" sz="1400" dirty="0"/>
                    </a:p>
                  </a:txBody>
                  <a:tcPr/>
                </a:tc>
                <a:tc>
                  <a:txBody>
                    <a:bodyPr/>
                    <a:lstStyle/>
                    <a:p>
                      <a:r>
                        <a:rPr lang="ru-RU" sz="1400" dirty="0" smtClean="0"/>
                        <a:t>Погружение</a:t>
                      </a:r>
                      <a:r>
                        <a:rPr lang="ru-RU" sz="1400" baseline="0" dirty="0" smtClean="0"/>
                        <a:t> аналитиков в предметную область. Составление требований к решениям конкурентов.</a:t>
                      </a:r>
                      <a:endParaRPr lang="ru-RU" sz="1400" dirty="0"/>
                    </a:p>
                  </a:txBody>
                  <a:tcPr/>
                </a:tc>
                <a:extLst>
                  <a:ext uri="{0D108BD9-81ED-4DB2-BD59-A6C34878D82A}">
                    <a16:rowId xmlns:a16="http://schemas.microsoft.com/office/drawing/2014/main" val="2342641000"/>
                  </a:ext>
                </a:extLst>
              </a:tr>
            </a:tbl>
          </a:graphicData>
        </a:graphic>
      </p:graphicFrame>
      <p:sp>
        <p:nvSpPr>
          <p:cNvPr id="4" name="Номер слайда 3"/>
          <p:cNvSpPr>
            <a:spLocks noGrp="1"/>
          </p:cNvSpPr>
          <p:nvPr>
            <p:ph type="sldNum" sz="quarter" idx="12"/>
          </p:nvPr>
        </p:nvSpPr>
        <p:spPr/>
        <p:txBody>
          <a:bodyPr/>
          <a:lstStyle/>
          <a:p>
            <a:fld id="{863347E3-DA30-470C-80C3-5AFA88D6BF17}" type="slidenum">
              <a:rPr lang="ru-RU" smtClean="0"/>
              <a:t>10</a:t>
            </a:fld>
            <a:endParaRPr lang="ru-RU"/>
          </a:p>
        </p:txBody>
      </p:sp>
    </p:spTree>
    <p:extLst>
      <p:ext uri="{BB962C8B-B14F-4D97-AF65-F5344CB8AC3E}">
        <p14:creationId xmlns:p14="http://schemas.microsoft.com/office/powerpoint/2010/main" val="1604965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рямоугольник 12"/>
          <p:cNvSpPr/>
          <p:nvPr/>
        </p:nvSpPr>
        <p:spPr>
          <a:xfrm>
            <a:off x="3072588" y="5500281"/>
            <a:ext cx="5315275" cy="1148131"/>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ru-RU" dirty="0" smtClean="0"/>
              <a:t>Версия 2</a:t>
            </a:r>
            <a:endParaRPr lang="ru-RU" dirty="0"/>
          </a:p>
        </p:txBody>
      </p:sp>
      <p:sp>
        <p:nvSpPr>
          <p:cNvPr id="124" name="Прямоугольник 123"/>
          <p:cNvSpPr/>
          <p:nvPr/>
        </p:nvSpPr>
        <p:spPr>
          <a:xfrm>
            <a:off x="3147222" y="5820120"/>
            <a:ext cx="5166005" cy="76369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ru-RU" sz="1200" dirty="0" smtClean="0"/>
              <a:t>Решение по реализации</a:t>
            </a:r>
            <a:endParaRPr lang="ru-RU" sz="1200" dirty="0"/>
          </a:p>
        </p:txBody>
      </p:sp>
      <p:sp>
        <p:nvSpPr>
          <p:cNvPr id="12" name="Прямоугольник 11"/>
          <p:cNvSpPr/>
          <p:nvPr/>
        </p:nvSpPr>
        <p:spPr>
          <a:xfrm>
            <a:off x="3028627" y="1604743"/>
            <a:ext cx="4040389" cy="3838146"/>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ru-RU" dirty="0" smtClean="0"/>
              <a:t>Версия </a:t>
            </a:r>
            <a:r>
              <a:rPr lang="en-US" dirty="0"/>
              <a:t>1</a:t>
            </a:r>
            <a:endParaRPr lang="ru-RU" dirty="0"/>
          </a:p>
        </p:txBody>
      </p:sp>
      <p:sp>
        <p:nvSpPr>
          <p:cNvPr id="53" name="Прямоугольник 52"/>
          <p:cNvSpPr/>
          <p:nvPr/>
        </p:nvSpPr>
        <p:spPr>
          <a:xfrm>
            <a:off x="3122087" y="4029148"/>
            <a:ext cx="3658248" cy="1299294"/>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ru-RU" sz="1200" dirty="0" smtClean="0"/>
              <a:t>Решение по реализации</a:t>
            </a:r>
            <a:endParaRPr lang="ru-RU" sz="1200" dirty="0"/>
          </a:p>
        </p:txBody>
      </p:sp>
      <p:sp>
        <p:nvSpPr>
          <p:cNvPr id="2" name="Заголовок 1"/>
          <p:cNvSpPr>
            <a:spLocks noGrp="1"/>
          </p:cNvSpPr>
          <p:nvPr>
            <p:ph type="title"/>
          </p:nvPr>
        </p:nvSpPr>
        <p:spPr>
          <a:xfrm>
            <a:off x="838200" y="290944"/>
            <a:ext cx="10353762" cy="970450"/>
          </a:xfrm>
        </p:spPr>
        <p:txBody>
          <a:bodyPr>
            <a:normAutofit/>
          </a:bodyPr>
          <a:lstStyle/>
          <a:p>
            <a:r>
              <a:rPr lang="ru-RU" dirty="0" smtClean="0"/>
              <a:t>Объекты рабочего процесса</a:t>
            </a:r>
            <a:endParaRPr lang="ru-RU" sz="4000" dirty="0"/>
          </a:p>
        </p:txBody>
      </p:sp>
      <p:sp>
        <p:nvSpPr>
          <p:cNvPr id="5" name="Прямоугольник 4"/>
          <p:cNvSpPr/>
          <p:nvPr/>
        </p:nvSpPr>
        <p:spPr>
          <a:xfrm>
            <a:off x="498313" y="5442889"/>
            <a:ext cx="1922585" cy="677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dirty="0" smtClean="0"/>
              <a:t>Требование заказчика</a:t>
            </a:r>
            <a:endParaRPr lang="ru-RU" dirty="0"/>
          </a:p>
        </p:txBody>
      </p:sp>
      <p:sp>
        <p:nvSpPr>
          <p:cNvPr id="6" name="Прямоугольник 5"/>
          <p:cNvSpPr/>
          <p:nvPr/>
        </p:nvSpPr>
        <p:spPr>
          <a:xfrm>
            <a:off x="498313" y="4651432"/>
            <a:ext cx="1922585" cy="67700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dirty="0" smtClean="0"/>
              <a:t>Требование заказчика</a:t>
            </a:r>
            <a:endParaRPr lang="ru-RU" dirty="0"/>
          </a:p>
        </p:txBody>
      </p:sp>
      <p:sp>
        <p:nvSpPr>
          <p:cNvPr id="7" name="Прямоугольник 6"/>
          <p:cNvSpPr/>
          <p:nvPr/>
        </p:nvSpPr>
        <p:spPr>
          <a:xfrm>
            <a:off x="498315" y="3780693"/>
            <a:ext cx="1922585" cy="67700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t>Внешнее ограничение</a:t>
            </a:r>
            <a:endParaRPr lang="ru-RU" dirty="0"/>
          </a:p>
        </p:txBody>
      </p:sp>
      <p:sp>
        <p:nvSpPr>
          <p:cNvPr id="8" name="Прямоугольник 7"/>
          <p:cNvSpPr/>
          <p:nvPr/>
        </p:nvSpPr>
        <p:spPr>
          <a:xfrm>
            <a:off x="498314" y="2189283"/>
            <a:ext cx="1922585" cy="67700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t>Требование законодательства</a:t>
            </a:r>
            <a:endParaRPr lang="ru-RU" dirty="0"/>
          </a:p>
        </p:txBody>
      </p:sp>
      <p:sp>
        <p:nvSpPr>
          <p:cNvPr id="10" name="Прямоугольник 9"/>
          <p:cNvSpPr/>
          <p:nvPr/>
        </p:nvSpPr>
        <p:spPr>
          <a:xfrm>
            <a:off x="498313" y="2980740"/>
            <a:ext cx="1922585" cy="67700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t>Требование заказчика</a:t>
            </a:r>
            <a:endParaRPr lang="ru-RU" dirty="0"/>
          </a:p>
        </p:txBody>
      </p:sp>
      <p:sp>
        <p:nvSpPr>
          <p:cNvPr id="9" name="Прямоугольник 8"/>
          <p:cNvSpPr/>
          <p:nvPr/>
        </p:nvSpPr>
        <p:spPr>
          <a:xfrm>
            <a:off x="3124200" y="2013888"/>
            <a:ext cx="3658248" cy="1942651"/>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lang="ru-RU" sz="1200" dirty="0" smtClean="0"/>
              <a:t>Решение по реализации</a:t>
            </a:r>
            <a:endParaRPr lang="ru-RU" sz="1200" dirty="0"/>
          </a:p>
        </p:txBody>
      </p:sp>
      <p:sp>
        <p:nvSpPr>
          <p:cNvPr id="11" name="Прямоугольник 10"/>
          <p:cNvSpPr/>
          <p:nvPr/>
        </p:nvSpPr>
        <p:spPr>
          <a:xfrm>
            <a:off x="3370386" y="2343902"/>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sp>
        <p:nvSpPr>
          <p:cNvPr id="14" name="Прямоугольник 13"/>
          <p:cNvSpPr/>
          <p:nvPr/>
        </p:nvSpPr>
        <p:spPr>
          <a:xfrm>
            <a:off x="4484078" y="2747745"/>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cxnSp>
        <p:nvCxnSpPr>
          <p:cNvPr id="16" name="Соединительная линия уступом 15"/>
          <p:cNvCxnSpPr>
            <a:stCxn id="11" idx="3"/>
            <a:endCxn id="14" idx="1"/>
          </p:cNvCxnSpPr>
          <p:nvPr/>
        </p:nvCxnSpPr>
        <p:spPr>
          <a:xfrm>
            <a:off x="4484078" y="2506409"/>
            <a:ext cx="12700" cy="403843"/>
          </a:xfrm>
          <a:prstGeom prst="bentConnector5">
            <a:avLst>
              <a:gd name="adj1" fmla="val 830764"/>
              <a:gd name="adj2" fmla="val 50000"/>
              <a:gd name="adj3" fmla="val -938465"/>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Прямоугольник 22"/>
          <p:cNvSpPr/>
          <p:nvPr/>
        </p:nvSpPr>
        <p:spPr>
          <a:xfrm>
            <a:off x="5597770" y="3219411"/>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cxnSp>
        <p:nvCxnSpPr>
          <p:cNvPr id="24" name="Соединительная линия уступом 23"/>
          <p:cNvCxnSpPr>
            <a:stCxn id="14" idx="3"/>
            <a:endCxn id="23" idx="1"/>
          </p:cNvCxnSpPr>
          <p:nvPr/>
        </p:nvCxnSpPr>
        <p:spPr>
          <a:xfrm>
            <a:off x="5597770" y="2910252"/>
            <a:ext cx="12700" cy="471666"/>
          </a:xfrm>
          <a:prstGeom prst="bentConnector5">
            <a:avLst>
              <a:gd name="adj1" fmla="val 1523079"/>
              <a:gd name="adj2" fmla="val 50000"/>
              <a:gd name="adj3" fmla="val -156154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3370386" y="3481602"/>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cxnSp>
        <p:nvCxnSpPr>
          <p:cNvPr id="33" name="Соединительная линия уступом 32"/>
          <p:cNvCxnSpPr>
            <a:stCxn id="32" idx="3"/>
            <a:endCxn id="23" idx="1"/>
          </p:cNvCxnSpPr>
          <p:nvPr/>
        </p:nvCxnSpPr>
        <p:spPr>
          <a:xfrm flipV="1">
            <a:off x="4484078" y="3381918"/>
            <a:ext cx="1113692" cy="262191"/>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1" name="Прямоугольник 40"/>
          <p:cNvSpPr/>
          <p:nvPr/>
        </p:nvSpPr>
        <p:spPr>
          <a:xfrm>
            <a:off x="4496778" y="4429199"/>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sp>
        <p:nvSpPr>
          <p:cNvPr id="47" name="Прямоугольник 46"/>
          <p:cNvSpPr/>
          <p:nvPr/>
        </p:nvSpPr>
        <p:spPr>
          <a:xfrm>
            <a:off x="5610470" y="4893960"/>
            <a:ext cx="11009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t>Задача</a:t>
            </a:r>
            <a:endParaRPr lang="ru-RU" sz="1400" dirty="0"/>
          </a:p>
        </p:txBody>
      </p:sp>
      <p:cxnSp>
        <p:nvCxnSpPr>
          <p:cNvPr id="64" name="Соединительная линия уступом 63"/>
          <p:cNvCxnSpPr>
            <a:stCxn id="41" idx="3"/>
            <a:endCxn id="47" idx="1"/>
          </p:cNvCxnSpPr>
          <p:nvPr/>
        </p:nvCxnSpPr>
        <p:spPr>
          <a:xfrm>
            <a:off x="5610470" y="4591706"/>
            <a:ext cx="12700" cy="464761"/>
          </a:xfrm>
          <a:prstGeom prst="bentConnector5">
            <a:avLst>
              <a:gd name="adj1" fmla="val 1246157"/>
              <a:gd name="adj2" fmla="val 50000"/>
              <a:gd name="adj3" fmla="val -128461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0" name="Соединительная линия уступом 69"/>
          <p:cNvCxnSpPr>
            <a:stCxn id="32" idx="3"/>
            <a:endCxn id="47" idx="1"/>
          </p:cNvCxnSpPr>
          <p:nvPr/>
        </p:nvCxnSpPr>
        <p:spPr>
          <a:xfrm>
            <a:off x="4484078" y="3644109"/>
            <a:ext cx="1126392" cy="1412358"/>
          </a:xfrm>
          <a:prstGeom prst="bentConnector3">
            <a:avLst>
              <a:gd name="adj1" fmla="val 99957"/>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9" name="Прямоугольник 78"/>
          <p:cNvSpPr/>
          <p:nvPr/>
        </p:nvSpPr>
        <p:spPr>
          <a:xfrm>
            <a:off x="3370386" y="5957391"/>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sp>
        <p:nvSpPr>
          <p:cNvPr id="80" name="Прямоугольник 79"/>
          <p:cNvSpPr/>
          <p:nvPr/>
        </p:nvSpPr>
        <p:spPr>
          <a:xfrm>
            <a:off x="5666643" y="6200950"/>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sp>
        <p:nvSpPr>
          <p:cNvPr id="81" name="Прямоугольник 80"/>
          <p:cNvSpPr/>
          <p:nvPr/>
        </p:nvSpPr>
        <p:spPr>
          <a:xfrm>
            <a:off x="7069016" y="6198527"/>
            <a:ext cx="1113692" cy="3250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Задача</a:t>
            </a:r>
            <a:endParaRPr lang="ru-RU" dirty="0"/>
          </a:p>
        </p:txBody>
      </p:sp>
      <p:cxnSp>
        <p:nvCxnSpPr>
          <p:cNvPr id="82" name="Соединительная линия уступом 81"/>
          <p:cNvCxnSpPr>
            <a:stCxn id="79" idx="3"/>
            <a:endCxn id="80" idx="1"/>
          </p:cNvCxnSpPr>
          <p:nvPr/>
        </p:nvCxnSpPr>
        <p:spPr>
          <a:xfrm>
            <a:off x="4484078" y="6119898"/>
            <a:ext cx="1182565" cy="243559"/>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5" name="Соединительная линия уступом 84"/>
          <p:cNvCxnSpPr>
            <a:stCxn id="80" idx="3"/>
            <a:endCxn id="81" idx="1"/>
          </p:cNvCxnSpPr>
          <p:nvPr/>
        </p:nvCxnSpPr>
        <p:spPr>
          <a:xfrm flipV="1">
            <a:off x="6780335" y="6361034"/>
            <a:ext cx="288681" cy="2423"/>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8" name="Соединительная линия уступом 87"/>
          <p:cNvCxnSpPr>
            <a:stCxn id="23" idx="3"/>
            <a:endCxn id="81" idx="1"/>
          </p:cNvCxnSpPr>
          <p:nvPr/>
        </p:nvCxnSpPr>
        <p:spPr>
          <a:xfrm>
            <a:off x="6711462" y="3381918"/>
            <a:ext cx="357554" cy="2979116"/>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92" name="TextBox 91"/>
          <p:cNvSpPr txBox="1"/>
          <p:nvPr/>
        </p:nvSpPr>
        <p:spPr>
          <a:xfrm>
            <a:off x="3376736" y="1087495"/>
            <a:ext cx="1107343" cy="307777"/>
          </a:xfrm>
          <a:prstGeom prst="rect">
            <a:avLst/>
          </a:prstGeom>
          <a:noFill/>
        </p:spPr>
        <p:txBody>
          <a:bodyPr wrap="square" rtlCol="0">
            <a:spAutoFit/>
          </a:bodyPr>
          <a:lstStyle/>
          <a:p>
            <a:r>
              <a:rPr lang="ru-RU" sz="1400" dirty="0" smtClean="0"/>
              <a:t>Итерация 1</a:t>
            </a:r>
            <a:endParaRPr lang="ru-RU" sz="1400" dirty="0"/>
          </a:p>
        </p:txBody>
      </p:sp>
      <p:cxnSp>
        <p:nvCxnSpPr>
          <p:cNvPr id="94" name="Прямая соединительная линия 93"/>
          <p:cNvCxnSpPr/>
          <p:nvPr/>
        </p:nvCxnSpPr>
        <p:spPr>
          <a:xfrm>
            <a:off x="4490428" y="1087495"/>
            <a:ext cx="0" cy="565620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6" name="Прямая соединительная линия 95"/>
          <p:cNvCxnSpPr/>
          <p:nvPr/>
        </p:nvCxnSpPr>
        <p:spPr>
          <a:xfrm>
            <a:off x="5610470" y="1087495"/>
            <a:ext cx="0" cy="565620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8" name="Прямая соединительная линия 97"/>
          <p:cNvCxnSpPr/>
          <p:nvPr/>
        </p:nvCxnSpPr>
        <p:spPr>
          <a:xfrm>
            <a:off x="6937131" y="1087495"/>
            <a:ext cx="0" cy="565620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0" name="Прямая соединительная линия 99"/>
          <p:cNvCxnSpPr/>
          <p:nvPr/>
        </p:nvCxnSpPr>
        <p:spPr>
          <a:xfrm>
            <a:off x="8182708" y="1054597"/>
            <a:ext cx="0" cy="565620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2" name="Прямая со стрелкой 101"/>
          <p:cNvCxnSpPr>
            <a:stCxn id="8" idx="3"/>
            <a:endCxn id="9" idx="1"/>
          </p:cNvCxnSpPr>
          <p:nvPr/>
        </p:nvCxnSpPr>
        <p:spPr>
          <a:xfrm>
            <a:off x="2420899" y="2527788"/>
            <a:ext cx="703301" cy="457426"/>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3" name="Прямая со стрелкой 102"/>
          <p:cNvCxnSpPr>
            <a:stCxn id="10" idx="3"/>
            <a:endCxn id="9" idx="1"/>
          </p:cNvCxnSpPr>
          <p:nvPr/>
        </p:nvCxnSpPr>
        <p:spPr>
          <a:xfrm flipV="1">
            <a:off x="2420898" y="2985214"/>
            <a:ext cx="703302" cy="334031"/>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4" name="Прямая со стрелкой 103"/>
          <p:cNvCxnSpPr>
            <a:stCxn id="5" idx="3"/>
            <a:endCxn id="53" idx="1"/>
          </p:cNvCxnSpPr>
          <p:nvPr/>
        </p:nvCxnSpPr>
        <p:spPr>
          <a:xfrm flipV="1">
            <a:off x="2420898" y="4678795"/>
            <a:ext cx="701189" cy="1102599"/>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5" name="Прямая со стрелкой 104"/>
          <p:cNvCxnSpPr>
            <a:stCxn id="6" idx="3"/>
            <a:endCxn id="13" idx="1"/>
          </p:cNvCxnSpPr>
          <p:nvPr/>
        </p:nvCxnSpPr>
        <p:spPr>
          <a:xfrm>
            <a:off x="2420898" y="4989937"/>
            <a:ext cx="651690" cy="108441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2" name="Прямая со стрелкой 111"/>
          <p:cNvCxnSpPr>
            <a:stCxn id="7" idx="3"/>
            <a:endCxn id="53" idx="1"/>
          </p:cNvCxnSpPr>
          <p:nvPr/>
        </p:nvCxnSpPr>
        <p:spPr>
          <a:xfrm>
            <a:off x="2420900" y="4119198"/>
            <a:ext cx="701187" cy="559597"/>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21" name="Прямая со стрелкой 120"/>
          <p:cNvCxnSpPr>
            <a:stCxn id="5" idx="3"/>
            <a:endCxn id="13" idx="1"/>
          </p:cNvCxnSpPr>
          <p:nvPr/>
        </p:nvCxnSpPr>
        <p:spPr>
          <a:xfrm>
            <a:off x="2420898" y="5781394"/>
            <a:ext cx="651690" cy="292953"/>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a:stCxn id="10" idx="3"/>
            <a:endCxn id="53" idx="1"/>
          </p:cNvCxnSpPr>
          <p:nvPr/>
        </p:nvCxnSpPr>
        <p:spPr>
          <a:xfrm>
            <a:off x="2420898" y="3319245"/>
            <a:ext cx="701189" cy="135955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31" name="Прямая соединительная линия 130"/>
          <p:cNvCxnSpPr/>
          <p:nvPr/>
        </p:nvCxnSpPr>
        <p:spPr>
          <a:xfrm>
            <a:off x="3370386" y="1087495"/>
            <a:ext cx="0" cy="565620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2" name="Объект 2"/>
          <p:cNvSpPr>
            <a:spLocks noGrp="1"/>
          </p:cNvSpPr>
          <p:nvPr>
            <p:ph idx="1"/>
          </p:nvPr>
        </p:nvSpPr>
        <p:spPr>
          <a:xfrm>
            <a:off x="8400563" y="1118415"/>
            <a:ext cx="3685929" cy="5529997"/>
          </a:xfrm>
        </p:spPr>
        <p:txBody>
          <a:bodyPr>
            <a:normAutofit fontScale="77500" lnSpcReduction="20000"/>
          </a:bodyPr>
          <a:lstStyle/>
          <a:p>
            <a:pPr marL="0" indent="0">
              <a:buNone/>
            </a:pPr>
            <a:r>
              <a:rPr lang="ru-RU" dirty="0" smtClean="0"/>
              <a:t>Выделение объектов обусловлено необходимостью:</a:t>
            </a:r>
          </a:p>
          <a:p>
            <a:r>
              <a:rPr lang="ru-RU" dirty="0" smtClean="0"/>
              <a:t>Обосновывать разработку</a:t>
            </a:r>
          </a:p>
          <a:p>
            <a:r>
              <a:rPr lang="ru-RU" dirty="0" smtClean="0"/>
              <a:t>Согласовывать решения по реализации</a:t>
            </a:r>
          </a:p>
          <a:p>
            <a:r>
              <a:rPr lang="ru-RU" dirty="0" smtClean="0"/>
              <a:t>Вести план релизов </a:t>
            </a:r>
          </a:p>
          <a:p>
            <a:r>
              <a:rPr lang="ru-RU" dirty="0" smtClean="0"/>
              <a:t>Не слишком донимать разработку всем этим =)</a:t>
            </a:r>
          </a:p>
          <a:p>
            <a:pPr marL="0" indent="0">
              <a:buNone/>
            </a:pPr>
            <a:r>
              <a:rPr lang="ru-RU" dirty="0" smtClean="0"/>
              <a:t>Столкнулись с проблемами:</a:t>
            </a:r>
          </a:p>
          <a:p>
            <a:r>
              <a:rPr lang="ru-RU" dirty="0" smtClean="0"/>
              <a:t>Не всегда аккуратно велись связи объектов</a:t>
            </a:r>
          </a:p>
          <a:p>
            <a:r>
              <a:rPr lang="ru-RU" dirty="0" smtClean="0"/>
              <a:t>Управления ветками при реализации задач различных версий в один момент</a:t>
            </a:r>
          </a:p>
          <a:p>
            <a:pPr marL="0" indent="0">
              <a:buNone/>
            </a:pPr>
            <a:endParaRPr lang="ru-RU" dirty="0"/>
          </a:p>
        </p:txBody>
      </p:sp>
      <p:sp>
        <p:nvSpPr>
          <p:cNvPr id="133" name="TextBox 132"/>
          <p:cNvSpPr txBox="1"/>
          <p:nvPr/>
        </p:nvSpPr>
        <p:spPr>
          <a:xfrm>
            <a:off x="4480903" y="1087495"/>
            <a:ext cx="1107343" cy="307777"/>
          </a:xfrm>
          <a:prstGeom prst="rect">
            <a:avLst/>
          </a:prstGeom>
          <a:noFill/>
        </p:spPr>
        <p:txBody>
          <a:bodyPr wrap="square" rtlCol="0">
            <a:spAutoFit/>
          </a:bodyPr>
          <a:lstStyle/>
          <a:p>
            <a:r>
              <a:rPr lang="ru-RU" sz="1400" dirty="0" smtClean="0"/>
              <a:t>Итерация 2</a:t>
            </a:r>
            <a:endParaRPr lang="ru-RU" sz="1400" dirty="0"/>
          </a:p>
        </p:txBody>
      </p:sp>
      <p:sp>
        <p:nvSpPr>
          <p:cNvPr id="134" name="TextBox 133"/>
          <p:cNvSpPr txBox="1"/>
          <p:nvPr/>
        </p:nvSpPr>
        <p:spPr>
          <a:xfrm>
            <a:off x="5692690" y="1087495"/>
            <a:ext cx="1107343" cy="307777"/>
          </a:xfrm>
          <a:prstGeom prst="rect">
            <a:avLst/>
          </a:prstGeom>
          <a:noFill/>
        </p:spPr>
        <p:txBody>
          <a:bodyPr wrap="square" rtlCol="0">
            <a:spAutoFit/>
          </a:bodyPr>
          <a:lstStyle/>
          <a:p>
            <a:r>
              <a:rPr lang="ru-RU" sz="1400" dirty="0" smtClean="0"/>
              <a:t>Итерация 3</a:t>
            </a:r>
            <a:endParaRPr lang="ru-RU" sz="1400" dirty="0"/>
          </a:p>
        </p:txBody>
      </p:sp>
      <p:sp>
        <p:nvSpPr>
          <p:cNvPr id="135" name="TextBox 134"/>
          <p:cNvSpPr txBox="1"/>
          <p:nvPr/>
        </p:nvSpPr>
        <p:spPr>
          <a:xfrm>
            <a:off x="7019350" y="1087495"/>
            <a:ext cx="1107343" cy="307777"/>
          </a:xfrm>
          <a:prstGeom prst="rect">
            <a:avLst/>
          </a:prstGeom>
          <a:noFill/>
        </p:spPr>
        <p:txBody>
          <a:bodyPr wrap="square" rtlCol="0">
            <a:spAutoFit/>
          </a:bodyPr>
          <a:lstStyle/>
          <a:p>
            <a:r>
              <a:rPr lang="ru-RU" sz="1400" dirty="0" smtClean="0"/>
              <a:t>Итерация 4</a:t>
            </a:r>
            <a:endParaRPr lang="ru-RU" sz="1400" dirty="0"/>
          </a:p>
        </p:txBody>
      </p:sp>
      <p:sp>
        <p:nvSpPr>
          <p:cNvPr id="136" name="Номер слайда 135"/>
          <p:cNvSpPr>
            <a:spLocks noGrp="1"/>
          </p:cNvSpPr>
          <p:nvPr>
            <p:ph type="sldNum" sz="quarter" idx="12"/>
          </p:nvPr>
        </p:nvSpPr>
        <p:spPr/>
        <p:txBody>
          <a:bodyPr/>
          <a:lstStyle/>
          <a:p>
            <a:fld id="{863347E3-DA30-470C-80C3-5AFA88D6BF17}" type="slidenum">
              <a:rPr lang="ru-RU" smtClean="0"/>
              <a:t>11</a:t>
            </a:fld>
            <a:endParaRPr lang="ru-RU"/>
          </a:p>
        </p:txBody>
      </p:sp>
    </p:spTree>
    <p:extLst>
      <p:ext uri="{BB962C8B-B14F-4D97-AF65-F5344CB8AC3E}">
        <p14:creationId xmlns:p14="http://schemas.microsoft.com/office/powerpoint/2010/main" val="624198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А что делать дальше?</a:t>
            </a:r>
            <a:endParaRPr lang="ru-RU" sz="4000" dirty="0"/>
          </a:p>
        </p:txBody>
      </p:sp>
      <p:sp>
        <p:nvSpPr>
          <p:cNvPr id="3" name="Объект 2"/>
          <p:cNvSpPr>
            <a:spLocks noGrp="1"/>
          </p:cNvSpPr>
          <p:nvPr>
            <p:ph idx="1"/>
          </p:nvPr>
        </p:nvSpPr>
        <p:spPr>
          <a:xfrm>
            <a:off x="838200" y="1171942"/>
            <a:ext cx="10515600" cy="4486275"/>
          </a:xfrm>
        </p:spPr>
        <p:txBody>
          <a:bodyPr>
            <a:normAutofit/>
          </a:bodyPr>
          <a:lstStyle/>
          <a:p>
            <a:r>
              <a:rPr lang="ru-RU" dirty="0" smtClean="0"/>
              <a:t>Научиться планировать работу всем ответственным лицам проектной команды. </a:t>
            </a:r>
          </a:p>
          <a:p>
            <a:r>
              <a:rPr lang="ru-RU" dirty="0" smtClean="0"/>
              <a:t>Отточить инструменты. Например, иметь возможность быстро посчитать критический путь. </a:t>
            </a:r>
            <a:r>
              <a:rPr lang="ru-RU" dirty="0"/>
              <a:t>Сделать общие доски, средства быстрого донесения информации об изменений объёмов </a:t>
            </a:r>
            <a:r>
              <a:rPr lang="ru-RU" dirty="0" smtClean="0"/>
              <a:t>итераций.</a:t>
            </a:r>
          </a:p>
          <a:p>
            <a:r>
              <a:rPr lang="ru-RU" dirty="0" smtClean="0"/>
              <a:t>Интегрироват</a:t>
            </a:r>
            <a:r>
              <a:rPr lang="ru-RU" dirty="0" smtClean="0"/>
              <a:t>ь процессы управления ветками в </a:t>
            </a:r>
            <a:r>
              <a:rPr lang="ru-RU" dirty="0" err="1" smtClean="0"/>
              <a:t>трекер</a:t>
            </a:r>
            <a:r>
              <a:rPr lang="ru-RU" dirty="0" smtClean="0"/>
              <a:t> задач.</a:t>
            </a:r>
          </a:p>
          <a:p>
            <a:r>
              <a:rPr lang="ru-RU" dirty="0" smtClean="0"/>
              <a:t>Дополнить процессы для ведения требований сразу нескольких заказчиков, соответствующей документации и требований к конфигурации</a:t>
            </a:r>
          </a:p>
          <a:p>
            <a:endParaRPr lang="ru-RU" dirty="0" smtClean="0"/>
          </a:p>
          <a:p>
            <a:endParaRPr lang="ru-RU" dirty="0" smtClean="0"/>
          </a:p>
          <a:p>
            <a:endParaRPr lang="ru-RU" dirty="0" smtClean="0"/>
          </a:p>
          <a:p>
            <a:endParaRPr lang="ru-RU" dirty="0"/>
          </a:p>
        </p:txBody>
      </p:sp>
      <p:sp>
        <p:nvSpPr>
          <p:cNvPr id="4" name="Номер слайда 3"/>
          <p:cNvSpPr>
            <a:spLocks noGrp="1"/>
          </p:cNvSpPr>
          <p:nvPr>
            <p:ph type="sldNum" sz="quarter" idx="12"/>
          </p:nvPr>
        </p:nvSpPr>
        <p:spPr/>
        <p:txBody>
          <a:bodyPr/>
          <a:lstStyle/>
          <a:p>
            <a:fld id="{863347E3-DA30-470C-80C3-5AFA88D6BF17}" type="slidenum">
              <a:rPr lang="ru-RU" smtClean="0"/>
              <a:t>12</a:t>
            </a:fld>
            <a:endParaRPr lang="ru-RU"/>
          </a:p>
        </p:txBody>
      </p:sp>
    </p:spTree>
    <p:extLst>
      <p:ext uri="{BB962C8B-B14F-4D97-AF65-F5344CB8AC3E}">
        <p14:creationId xmlns:p14="http://schemas.microsoft.com/office/powerpoint/2010/main" val="258201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1146" y="2840713"/>
            <a:ext cx="10353762" cy="970450"/>
          </a:xfrm>
        </p:spPr>
        <p:txBody>
          <a:bodyPr>
            <a:normAutofit/>
          </a:bodyPr>
          <a:lstStyle/>
          <a:p>
            <a:pPr algn="ctr"/>
            <a:r>
              <a:rPr lang="ru-RU" dirty="0" smtClean="0"/>
              <a:t>Спасибо за внимание!</a:t>
            </a:r>
            <a:endParaRPr lang="ru-RU" sz="4000" dirty="0"/>
          </a:p>
        </p:txBody>
      </p:sp>
      <p:sp>
        <p:nvSpPr>
          <p:cNvPr id="3" name="Объект 2"/>
          <p:cNvSpPr>
            <a:spLocks noGrp="1"/>
          </p:cNvSpPr>
          <p:nvPr>
            <p:ph idx="1"/>
          </p:nvPr>
        </p:nvSpPr>
        <p:spPr>
          <a:xfrm>
            <a:off x="838200" y="1171942"/>
            <a:ext cx="10515600" cy="4486275"/>
          </a:xfrm>
        </p:spPr>
        <p:txBody>
          <a:bodyPr>
            <a:normAutofit/>
          </a:bodyPr>
          <a:lstStyle/>
          <a:p>
            <a:pPr marL="0" indent="0">
              <a:buNone/>
            </a:pPr>
            <a:endParaRPr lang="ru-RU" dirty="0" smtClean="0"/>
          </a:p>
          <a:p>
            <a:endParaRPr lang="ru-RU" dirty="0"/>
          </a:p>
        </p:txBody>
      </p:sp>
      <p:sp>
        <p:nvSpPr>
          <p:cNvPr id="4" name="Номер слайда 3"/>
          <p:cNvSpPr>
            <a:spLocks noGrp="1"/>
          </p:cNvSpPr>
          <p:nvPr>
            <p:ph type="sldNum" sz="quarter" idx="12"/>
          </p:nvPr>
        </p:nvSpPr>
        <p:spPr/>
        <p:txBody>
          <a:bodyPr/>
          <a:lstStyle/>
          <a:p>
            <a:fld id="{863347E3-DA30-470C-80C3-5AFA88D6BF17}" type="slidenum">
              <a:rPr lang="ru-RU" smtClean="0"/>
              <a:t>13</a:t>
            </a:fld>
            <a:endParaRPr lang="ru-RU"/>
          </a:p>
        </p:txBody>
      </p:sp>
    </p:spTree>
    <p:extLst>
      <p:ext uri="{BB962C8B-B14F-4D97-AF65-F5344CB8AC3E}">
        <p14:creationId xmlns:p14="http://schemas.microsoft.com/office/powerpoint/2010/main" val="4122387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Начальные условия</a:t>
            </a:r>
            <a:endParaRPr lang="ru-RU" dirty="0"/>
          </a:p>
        </p:txBody>
      </p:sp>
      <p:sp>
        <p:nvSpPr>
          <p:cNvPr id="3" name="Объект 2"/>
          <p:cNvSpPr>
            <a:spLocks noGrp="1"/>
          </p:cNvSpPr>
          <p:nvPr>
            <p:ph idx="1"/>
          </p:nvPr>
        </p:nvSpPr>
        <p:spPr>
          <a:xfrm>
            <a:off x="838200" y="1458310"/>
            <a:ext cx="10515600" cy="4718653"/>
          </a:xfrm>
        </p:spPr>
        <p:txBody>
          <a:bodyPr>
            <a:normAutofit fontScale="70000" lnSpcReduction="20000"/>
          </a:bodyPr>
          <a:lstStyle/>
          <a:p>
            <a:r>
              <a:rPr lang="ru-RU" dirty="0" smtClean="0"/>
              <a:t>Задача: реализация крупной информационной системы:</a:t>
            </a:r>
          </a:p>
          <a:p>
            <a:pPr lvl="1"/>
            <a:r>
              <a:rPr lang="ru-RU" dirty="0" smtClean="0"/>
              <a:t>7 функциональных подсистем, </a:t>
            </a:r>
          </a:p>
          <a:p>
            <a:pPr lvl="1"/>
            <a:r>
              <a:rPr lang="ru-RU" dirty="0"/>
              <a:t>б</a:t>
            </a:r>
            <a:r>
              <a:rPr lang="ru-RU" dirty="0" smtClean="0"/>
              <a:t>олее 20 компонентов, </a:t>
            </a:r>
          </a:p>
          <a:p>
            <a:pPr lvl="1"/>
            <a:r>
              <a:rPr lang="ru-RU" dirty="0" smtClean="0"/>
              <a:t>десятки электронных документов ,</a:t>
            </a:r>
          </a:p>
          <a:p>
            <a:pPr lvl="1"/>
            <a:r>
              <a:rPr lang="ru-RU" dirty="0"/>
              <a:t>б</a:t>
            </a:r>
            <a:r>
              <a:rPr lang="ru-RU" dirty="0" smtClean="0"/>
              <a:t>олее 30 </a:t>
            </a:r>
            <a:r>
              <a:rPr lang="ru-RU" dirty="0" smtClean="0"/>
              <a:t>объектов интеграции с десятком </a:t>
            </a:r>
            <a:r>
              <a:rPr lang="ru-RU" dirty="0" smtClean="0"/>
              <a:t>смежных ИС</a:t>
            </a:r>
            <a:endParaRPr lang="ru-RU" dirty="0" smtClean="0"/>
          </a:p>
          <a:p>
            <a:r>
              <a:rPr lang="ru-RU" dirty="0" smtClean="0"/>
              <a:t>Размер команды аналитиков на момент заключения договора – 3 человека, из них с опытом работы в предметной области – один. </a:t>
            </a:r>
          </a:p>
          <a:p>
            <a:r>
              <a:rPr lang="ru-RU" dirty="0" smtClean="0"/>
              <a:t>ТЗ согласовывалось в течение нескольких лет до начала проекта. Заинтересованные лица за это время сменились, требования не у кого уточнять или они потеряли актуальность. </a:t>
            </a:r>
          </a:p>
          <a:p>
            <a:r>
              <a:rPr lang="ru-RU" dirty="0" smtClean="0"/>
              <a:t>45 дней на обследование и формализацию требований в виде ЧТЗ.</a:t>
            </a:r>
          </a:p>
          <a:p>
            <a:r>
              <a:rPr lang="ru-RU" dirty="0" smtClean="0"/>
              <a:t>Большой не определенный состав ответственных лиц со стороны заказчика. Отсутствие чёткого разделения ответственности. Отсутствие единого функционального заказчика. </a:t>
            </a:r>
          </a:p>
          <a:p>
            <a:r>
              <a:rPr lang="ru-RU" dirty="0" smtClean="0"/>
              <a:t>Наличие </a:t>
            </a:r>
            <a:r>
              <a:rPr lang="en-US" dirty="0" smtClean="0"/>
              <a:t>IT-</a:t>
            </a:r>
            <a:r>
              <a:rPr lang="ru-RU" dirty="0" smtClean="0"/>
              <a:t>подразделения у Заказчика и надежда, что согласование способа реализации возможно.</a:t>
            </a:r>
          </a:p>
          <a:p>
            <a:r>
              <a:rPr lang="ru-RU" dirty="0" smtClean="0"/>
              <a:t>В ТЗ написано, что ещё два года требования могут меняться. Без ограничений…</a:t>
            </a:r>
          </a:p>
          <a:p>
            <a:pPr marL="36900" indent="0">
              <a:buNone/>
            </a:pPr>
            <a:endParaRPr lang="ru-RU" dirty="0"/>
          </a:p>
        </p:txBody>
      </p:sp>
      <p:sp>
        <p:nvSpPr>
          <p:cNvPr id="4" name="Номер слайда 3"/>
          <p:cNvSpPr>
            <a:spLocks noGrp="1"/>
          </p:cNvSpPr>
          <p:nvPr>
            <p:ph type="sldNum" sz="quarter" idx="12"/>
          </p:nvPr>
        </p:nvSpPr>
        <p:spPr/>
        <p:txBody>
          <a:bodyPr/>
          <a:lstStyle/>
          <a:p>
            <a:fld id="{863347E3-DA30-470C-80C3-5AFA88D6BF17}" type="slidenum">
              <a:rPr lang="ru-RU" smtClean="0"/>
              <a:t>2</a:t>
            </a:fld>
            <a:endParaRPr lang="ru-RU"/>
          </a:p>
        </p:txBody>
      </p:sp>
    </p:spTree>
    <p:extLst>
      <p:ext uri="{BB962C8B-B14F-4D97-AF65-F5344CB8AC3E}">
        <p14:creationId xmlns:p14="http://schemas.microsoft.com/office/powerpoint/2010/main" val="235660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Факторы, усложнившие ситуацию</a:t>
            </a:r>
            <a:endParaRPr lang="ru-RU" dirty="0"/>
          </a:p>
        </p:txBody>
      </p:sp>
      <p:sp>
        <p:nvSpPr>
          <p:cNvPr id="3" name="Объект 2"/>
          <p:cNvSpPr>
            <a:spLocks noGrp="1"/>
          </p:cNvSpPr>
          <p:nvPr>
            <p:ph idx="1"/>
          </p:nvPr>
        </p:nvSpPr>
        <p:spPr>
          <a:xfrm>
            <a:off x="838200" y="1458310"/>
            <a:ext cx="6793924" cy="4718653"/>
          </a:xfrm>
        </p:spPr>
        <p:txBody>
          <a:bodyPr>
            <a:normAutofit fontScale="92500"/>
          </a:bodyPr>
          <a:lstStyle/>
          <a:p>
            <a:r>
              <a:rPr lang="ru-RU" dirty="0" smtClean="0"/>
              <a:t>Быстрый рост команды: через месяц после начала проекта размер команды аналитиков – более 10 человек, из них </a:t>
            </a:r>
            <a:r>
              <a:rPr lang="ru-RU" dirty="0"/>
              <a:t>5</a:t>
            </a:r>
            <a:r>
              <a:rPr lang="ru-RU" dirty="0" smtClean="0"/>
              <a:t> человек с опытом работы в компании, ХХ человек без опыта работы в предметной области.</a:t>
            </a:r>
          </a:p>
          <a:p>
            <a:r>
              <a:rPr lang="ru-RU" dirty="0" smtClean="0"/>
              <a:t>Желание </a:t>
            </a:r>
            <a:r>
              <a:rPr lang="ru-RU" dirty="0" smtClean="0"/>
              <a:t>ускорить процесс реализации, согласовав технический дизайн системы вместе с нежеланием ответственных лиц Заказчика принимать решение о способе реализации </a:t>
            </a:r>
            <a:r>
              <a:rPr lang="ru-RU" dirty="0" smtClean="0"/>
              <a:t>ПО.</a:t>
            </a:r>
          </a:p>
          <a:p>
            <a:r>
              <a:rPr lang="ru-RU" dirty="0"/>
              <a:t>Задача – уложиться в сроки. Поэтому надо быстро проработать всё до мелочей!</a:t>
            </a:r>
          </a:p>
          <a:p>
            <a:endParaRPr lang="ru-RU" dirty="0" smtClean="0"/>
          </a:p>
          <a:p>
            <a:endParaRPr lang="ru-RU" dirty="0"/>
          </a:p>
        </p:txBody>
      </p:sp>
      <p:pic>
        <p:nvPicPr>
          <p:cNvPr id="1028" name="Picture 4" descr="Куб, сортировщик фигур, сортер, 12 деревянных элементов (Melissa Dou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9540" y="1632672"/>
            <a:ext cx="3635433" cy="4544291"/>
          </a:xfrm>
          <a:prstGeom prst="rect">
            <a:avLst/>
          </a:prstGeom>
          <a:noFill/>
          <a:extLst>
            <a:ext uri="{909E8E84-426E-40DD-AFC4-6F175D3DCCD1}">
              <a14:hiddenFill xmlns:a14="http://schemas.microsoft.com/office/drawing/2010/main">
                <a:solidFill>
                  <a:srgbClr val="FFFFFF"/>
                </a:solidFill>
              </a14:hiddenFill>
            </a:ext>
          </a:extLst>
        </p:spPr>
      </p:pic>
      <p:sp>
        <p:nvSpPr>
          <p:cNvPr id="4" name="Номер слайда 3"/>
          <p:cNvSpPr>
            <a:spLocks noGrp="1"/>
          </p:cNvSpPr>
          <p:nvPr>
            <p:ph type="sldNum" sz="quarter" idx="12"/>
          </p:nvPr>
        </p:nvSpPr>
        <p:spPr/>
        <p:txBody>
          <a:bodyPr/>
          <a:lstStyle/>
          <a:p>
            <a:fld id="{863347E3-DA30-470C-80C3-5AFA88D6BF17}" type="slidenum">
              <a:rPr lang="ru-RU" smtClean="0"/>
              <a:t>3</a:t>
            </a:fld>
            <a:endParaRPr lang="ru-RU" dirty="0"/>
          </a:p>
        </p:txBody>
      </p:sp>
    </p:spTree>
    <p:extLst>
      <p:ext uri="{BB962C8B-B14F-4D97-AF65-F5344CB8AC3E}">
        <p14:creationId xmlns:p14="http://schemas.microsoft.com/office/powerpoint/2010/main" val="525401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95" y="263236"/>
            <a:ext cx="10353762" cy="970450"/>
          </a:xfrm>
        </p:spPr>
        <p:txBody>
          <a:bodyPr>
            <a:normAutofit fontScale="90000"/>
          </a:bodyPr>
          <a:lstStyle/>
          <a:p>
            <a:r>
              <a:rPr lang="ru-RU" dirty="0" smtClean="0"/>
              <a:t>Время не ждёт, надо работать! </a:t>
            </a:r>
            <a:r>
              <a:rPr lang="en-US" dirty="0" smtClean="0"/>
              <a:t/>
            </a:r>
            <a:br>
              <a:rPr lang="en-US" dirty="0" smtClean="0"/>
            </a:br>
            <a:r>
              <a:rPr lang="ru-RU" sz="4000" dirty="0" smtClean="0"/>
              <a:t>(организованная анархия</a:t>
            </a:r>
            <a:r>
              <a:rPr lang="en-US" sz="4000" dirty="0" smtClean="0"/>
              <a:t>)</a:t>
            </a:r>
            <a:endParaRPr lang="ru-RU" sz="4000" dirty="0"/>
          </a:p>
        </p:txBody>
      </p:sp>
      <p:sp>
        <p:nvSpPr>
          <p:cNvPr id="3" name="Объект 2"/>
          <p:cNvSpPr>
            <a:spLocks noGrp="1"/>
          </p:cNvSpPr>
          <p:nvPr>
            <p:ph idx="1"/>
          </p:nvPr>
        </p:nvSpPr>
        <p:spPr>
          <a:xfrm>
            <a:off x="838200" y="1690688"/>
            <a:ext cx="10515600" cy="4486275"/>
          </a:xfrm>
        </p:spPr>
        <p:txBody>
          <a:bodyPr>
            <a:normAutofit fontScale="70000" lnSpcReduction="20000"/>
          </a:bodyPr>
          <a:lstStyle/>
          <a:p>
            <a:r>
              <a:rPr lang="ru-RU" dirty="0" smtClean="0"/>
              <a:t>Для ускорения процесса написание</a:t>
            </a:r>
            <a:br>
              <a:rPr lang="ru-RU" dirty="0" smtClean="0"/>
            </a:br>
            <a:r>
              <a:rPr lang="ru-RU" dirty="0" smtClean="0"/>
              <a:t>ЧТЗ происходит параллельно с </a:t>
            </a:r>
            <a:br>
              <a:rPr lang="ru-RU" dirty="0" smtClean="0"/>
            </a:br>
            <a:r>
              <a:rPr lang="ru-RU" dirty="0" smtClean="0"/>
              <a:t>реализацией. И независимо…</a:t>
            </a:r>
          </a:p>
          <a:p>
            <a:r>
              <a:rPr lang="ru-RU" dirty="0" smtClean="0"/>
              <a:t>Система была поделена на компоненты.</a:t>
            </a:r>
            <a:br>
              <a:rPr lang="ru-RU" dirty="0" smtClean="0"/>
            </a:br>
            <a:r>
              <a:rPr lang="ru-RU" dirty="0" smtClean="0"/>
              <a:t>Описаны интерфейсы, выделены </a:t>
            </a:r>
            <a:br>
              <a:rPr lang="ru-RU" dirty="0" smtClean="0"/>
            </a:br>
            <a:r>
              <a:rPr lang="ru-RU" dirty="0" smtClean="0"/>
              <a:t>ответственные за компонент. </a:t>
            </a:r>
          </a:p>
          <a:p>
            <a:r>
              <a:rPr lang="ru-RU" dirty="0" smtClean="0"/>
              <a:t>ЧТЗ стали более абстрактными. Писались </a:t>
            </a:r>
            <a:r>
              <a:rPr lang="en-US" dirty="0" smtClean="0"/>
              <a:t/>
            </a:r>
            <a:br>
              <a:rPr lang="en-US" dirty="0" smtClean="0"/>
            </a:br>
            <a:r>
              <a:rPr lang="ru-RU" dirty="0" smtClean="0"/>
              <a:t>ровно в том объёме, в котором Заказчик </a:t>
            </a:r>
            <a:r>
              <a:rPr lang="en-US" dirty="0" smtClean="0"/>
              <a:t/>
            </a:r>
            <a:br>
              <a:rPr lang="en-US" dirty="0" smtClean="0"/>
            </a:br>
            <a:r>
              <a:rPr lang="ru-RU" dirty="0" smtClean="0"/>
              <a:t>был готов брать на себя ответственность. </a:t>
            </a:r>
            <a:r>
              <a:rPr lang="en-US" dirty="0" smtClean="0"/>
              <a:t/>
            </a:r>
            <a:br>
              <a:rPr lang="en-US" dirty="0" smtClean="0"/>
            </a:br>
            <a:r>
              <a:rPr lang="ru-RU" dirty="0" smtClean="0"/>
              <a:t>И не описывали ни бизнес-процесс процесс, </a:t>
            </a:r>
            <a:r>
              <a:rPr lang="en-US" dirty="0" smtClean="0"/>
              <a:t/>
            </a:r>
            <a:br>
              <a:rPr lang="en-US" dirty="0" smtClean="0"/>
            </a:br>
            <a:r>
              <a:rPr lang="ru-RU" dirty="0" smtClean="0"/>
              <a:t>ни объекты бизнес-процесса.</a:t>
            </a:r>
          </a:p>
          <a:p>
            <a:r>
              <a:rPr lang="ru-RU" dirty="0" smtClean="0"/>
              <a:t>Та часть ЧТЗ, которая описывала технический дизайн системы, </a:t>
            </a:r>
            <a:r>
              <a:rPr lang="en-US" dirty="0" smtClean="0"/>
              <a:t/>
            </a:r>
            <a:br>
              <a:rPr lang="en-US" dirty="0" smtClean="0"/>
            </a:br>
            <a:r>
              <a:rPr lang="ru-RU" dirty="0" smtClean="0"/>
              <a:t>зачастую была не реализуема, а на согласование было потрачено </a:t>
            </a:r>
            <a:r>
              <a:rPr lang="en-US" dirty="0" smtClean="0"/>
              <a:t/>
            </a:r>
            <a:br>
              <a:rPr lang="en-US" dirty="0" smtClean="0"/>
            </a:br>
            <a:r>
              <a:rPr lang="ru-RU" dirty="0" smtClean="0"/>
              <a:t>столько времени, что на повторное никто не шел.</a:t>
            </a:r>
          </a:p>
          <a:p>
            <a:r>
              <a:rPr lang="ru-RU" dirty="0" smtClean="0"/>
              <a:t>Задачи на реализацию писались исходя из собственного понимания целей и требуемого функционала. Оно у всех разное. </a:t>
            </a:r>
          </a:p>
          <a:p>
            <a:r>
              <a:rPr lang="ru-RU" dirty="0" smtClean="0"/>
              <a:t>Фронт работы непредсказуемо увеличивался во время работы.</a:t>
            </a:r>
          </a:p>
          <a:p>
            <a:endParaRPr lang="ru-RU" dirty="0"/>
          </a:p>
        </p:txBody>
      </p:sp>
      <p:sp>
        <p:nvSpPr>
          <p:cNvPr id="5" name="TextBox 4"/>
          <p:cNvSpPr txBox="1"/>
          <p:nvPr/>
        </p:nvSpPr>
        <p:spPr>
          <a:xfrm>
            <a:off x="8099755" y="4004674"/>
            <a:ext cx="2043374" cy="861774"/>
          </a:xfrm>
          <a:prstGeom prst="rect">
            <a:avLst/>
          </a:prstGeom>
          <a:noFill/>
        </p:spPr>
        <p:txBody>
          <a:bodyPr wrap="square" rtlCol="0">
            <a:spAutoFit/>
          </a:bodyPr>
          <a:lstStyle/>
          <a:p>
            <a:pPr algn="ctr"/>
            <a:r>
              <a:rPr lang="ru-RU" sz="1400" dirty="0" smtClean="0"/>
              <a:t>Заказчик</a:t>
            </a:r>
            <a:endParaRPr lang="ru-RU" dirty="0" smtClean="0"/>
          </a:p>
          <a:p>
            <a:pPr algn="ctr"/>
            <a:r>
              <a:rPr lang="ru-RU" sz="1200" dirty="0" smtClean="0"/>
              <a:t>(Он не хочет ничего решать. Он хочет систему!)</a:t>
            </a:r>
            <a:endParaRPr lang="ru-RU" sz="1200" dirty="0"/>
          </a:p>
        </p:txBody>
      </p:sp>
      <p:sp>
        <p:nvSpPr>
          <p:cNvPr id="6" name="TextBox 5"/>
          <p:cNvSpPr txBox="1"/>
          <p:nvPr/>
        </p:nvSpPr>
        <p:spPr>
          <a:xfrm>
            <a:off x="6206488" y="1803540"/>
            <a:ext cx="2043374" cy="1231106"/>
          </a:xfrm>
          <a:prstGeom prst="rect">
            <a:avLst/>
          </a:prstGeom>
          <a:noFill/>
        </p:spPr>
        <p:txBody>
          <a:bodyPr wrap="square" rtlCol="0">
            <a:spAutoFit/>
          </a:bodyPr>
          <a:lstStyle/>
          <a:p>
            <a:pPr algn="ctr"/>
            <a:r>
              <a:rPr lang="ru-RU" sz="1400" dirty="0"/>
              <a:t>Продуктовая </a:t>
            </a:r>
            <a:r>
              <a:rPr lang="ru-RU" sz="1400" dirty="0" smtClean="0"/>
              <a:t>команда</a:t>
            </a:r>
          </a:p>
          <a:p>
            <a:pPr algn="ctr"/>
            <a:r>
              <a:rPr lang="ru-RU" sz="1200" dirty="0" smtClean="0"/>
              <a:t>(Хочет знать, что и когда  конкретно надо Заказчику, а также чтобы другим это тоже было надо)</a:t>
            </a:r>
            <a:endParaRPr lang="ru-RU" sz="1200" dirty="0"/>
          </a:p>
        </p:txBody>
      </p:sp>
      <p:sp>
        <p:nvSpPr>
          <p:cNvPr id="7" name="TextBox 6"/>
          <p:cNvSpPr txBox="1"/>
          <p:nvPr/>
        </p:nvSpPr>
        <p:spPr>
          <a:xfrm>
            <a:off x="9926783" y="2190652"/>
            <a:ext cx="2043374" cy="677108"/>
          </a:xfrm>
          <a:prstGeom prst="rect">
            <a:avLst/>
          </a:prstGeom>
          <a:noFill/>
        </p:spPr>
        <p:txBody>
          <a:bodyPr wrap="square" rtlCol="0">
            <a:spAutoFit/>
          </a:bodyPr>
          <a:lstStyle/>
          <a:p>
            <a:pPr algn="ctr"/>
            <a:r>
              <a:rPr lang="ru-RU" sz="1400" dirty="0" smtClean="0"/>
              <a:t>Проектная команда</a:t>
            </a:r>
          </a:p>
          <a:p>
            <a:pPr algn="ctr"/>
            <a:r>
              <a:rPr lang="ru-RU" sz="1200" dirty="0" smtClean="0"/>
              <a:t>(Хочет </a:t>
            </a:r>
            <a:r>
              <a:rPr lang="ru-RU" sz="1200" dirty="0" smtClean="0"/>
              <a:t>скорее закрыть </a:t>
            </a:r>
            <a:r>
              <a:rPr lang="ru-RU" sz="1200" dirty="0" smtClean="0"/>
              <a:t>текущие обязательства)</a:t>
            </a:r>
            <a:endParaRPr lang="ru-RU" sz="1200" dirty="0"/>
          </a:p>
        </p:txBody>
      </p:sp>
      <p:grpSp>
        <p:nvGrpSpPr>
          <p:cNvPr id="8" name="Группа 7"/>
          <p:cNvGrpSpPr/>
          <p:nvPr/>
        </p:nvGrpSpPr>
        <p:grpSpPr>
          <a:xfrm>
            <a:off x="8211247" y="2163978"/>
            <a:ext cx="1931882" cy="1818302"/>
            <a:chOff x="4177973" y="2233708"/>
            <a:chExt cx="3552863" cy="3343982"/>
          </a:xfrm>
        </p:grpSpPr>
        <p:sp>
          <p:nvSpPr>
            <p:cNvPr id="9" name="Овал 8"/>
            <p:cNvSpPr/>
            <p:nvPr/>
          </p:nvSpPr>
          <p:spPr>
            <a:xfrm>
              <a:off x="4177973" y="2233708"/>
              <a:ext cx="3552863" cy="33439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право 9"/>
            <p:cNvSpPr/>
            <p:nvPr/>
          </p:nvSpPr>
          <p:spPr>
            <a:xfrm rot="20381374">
              <a:off x="6026162" y="3502588"/>
              <a:ext cx="1566696" cy="197531"/>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право 10"/>
            <p:cNvSpPr/>
            <p:nvPr/>
          </p:nvSpPr>
          <p:spPr>
            <a:xfrm rot="5400000">
              <a:off x="5097014" y="4634121"/>
              <a:ext cx="1667068" cy="22007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право 11"/>
            <p:cNvSpPr/>
            <p:nvPr/>
          </p:nvSpPr>
          <p:spPr>
            <a:xfrm rot="11894965">
              <a:off x="4236631" y="3537255"/>
              <a:ext cx="1595276" cy="183459"/>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p:cNvSpPr/>
            <p:nvPr/>
          </p:nvSpPr>
          <p:spPr>
            <a:xfrm>
              <a:off x="5725132" y="3716659"/>
              <a:ext cx="387926" cy="38792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 name="Номер слайда 3"/>
          <p:cNvSpPr>
            <a:spLocks noGrp="1"/>
          </p:cNvSpPr>
          <p:nvPr>
            <p:ph type="sldNum" sz="quarter" idx="12"/>
          </p:nvPr>
        </p:nvSpPr>
        <p:spPr/>
        <p:txBody>
          <a:bodyPr/>
          <a:lstStyle/>
          <a:p>
            <a:fld id="{863347E3-DA30-470C-80C3-5AFA88D6BF17}" type="slidenum">
              <a:rPr lang="ru-RU" smtClean="0"/>
              <a:t>4</a:t>
            </a:fld>
            <a:endParaRPr lang="ru-RU"/>
          </a:p>
        </p:txBody>
      </p:sp>
    </p:spTree>
    <p:extLst>
      <p:ext uri="{BB962C8B-B14F-4D97-AF65-F5344CB8AC3E}">
        <p14:creationId xmlns:p14="http://schemas.microsoft.com/office/powerpoint/2010/main" val="1919372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Кто не может решить задачу?</a:t>
            </a:r>
            <a:endParaRPr lang="ru-RU" sz="4000" dirty="0"/>
          </a:p>
        </p:txBody>
      </p:sp>
      <p:sp>
        <p:nvSpPr>
          <p:cNvPr id="3" name="Объект 2"/>
          <p:cNvSpPr>
            <a:spLocks noGrp="1"/>
          </p:cNvSpPr>
          <p:nvPr>
            <p:ph idx="1"/>
          </p:nvPr>
        </p:nvSpPr>
        <p:spPr>
          <a:xfrm>
            <a:off x="838200" y="1690688"/>
            <a:ext cx="10515600" cy="4486275"/>
          </a:xfrm>
        </p:spPr>
        <p:txBody>
          <a:bodyPr>
            <a:normAutofit fontScale="85000" lnSpcReduction="20000"/>
          </a:bodyPr>
          <a:lstStyle/>
          <a:p>
            <a:r>
              <a:rPr lang="ru-RU" dirty="0" smtClean="0"/>
              <a:t>Начали поиск объёма работ (где же они, </a:t>
            </a:r>
            <a:br>
              <a:rPr lang="ru-RU" dirty="0" smtClean="0"/>
            </a:br>
            <a:r>
              <a:rPr lang="ru-RU" dirty="0" smtClean="0"/>
              <a:t>границы и рамки проекта!?)</a:t>
            </a:r>
          </a:p>
          <a:p>
            <a:r>
              <a:rPr lang="ru-RU" dirty="0" smtClean="0"/>
              <a:t>Ввели план релизов</a:t>
            </a:r>
          </a:p>
          <a:p>
            <a:r>
              <a:rPr lang="ru-RU" dirty="0" smtClean="0"/>
              <a:t>Началось внедрение ПО у Заказчика</a:t>
            </a:r>
          </a:p>
          <a:p>
            <a:r>
              <a:rPr lang="ru-RU" dirty="0" smtClean="0"/>
              <a:t>Начала поступать обратная связь о том, что надо </a:t>
            </a:r>
            <a:br>
              <a:rPr lang="ru-RU" dirty="0" smtClean="0"/>
            </a:br>
            <a:r>
              <a:rPr lang="ru-RU" dirty="0" smtClean="0"/>
              <a:t>поменять, и…</a:t>
            </a:r>
          </a:p>
          <a:p>
            <a:pPr lvl="1"/>
            <a:r>
              <a:rPr lang="ru-RU" dirty="0" smtClean="0"/>
              <a:t>Запросы на изменение «ломали» смежный </a:t>
            </a:r>
            <a:br>
              <a:rPr lang="ru-RU" dirty="0" smtClean="0"/>
            </a:br>
            <a:r>
              <a:rPr lang="ru-RU" dirty="0" smtClean="0"/>
              <a:t>функционал</a:t>
            </a:r>
          </a:p>
          <a:p>
            <a:pPr lvl="1"/>
            <a:r>
              <a:rPr lang="ru-RU" dirty="0" smtClean="0"/>
              <a:t>Или запросы на изменение приводили к тому, </a:t>
            </a:r>
            <a:r>
              <a:rPr lang="ru-RU" dirty="0" smtClean="0"/>
              <a:t/>
            </a:r>
            <a:br>
              <a:rPr lang="ru-RU" dirty="0" smtClean="0"/>
            </a:br>
            <a:r>
              <a:rPr lang="ru-RU" dirty="0" smtClean="0"/>
              <a:t>что другие </a:t>
            </a:r>
            <a:r>
              <a:rPr lang="ru-RU" dirty="0" smtClean="0"/>
              <a:t>требования переставали соблюдаться</a:t>
            </a:r>
          </a:p>
          <a:p>
            <a:pPr lvl="1"/>
            <a:r>
              <a:rPr lang="ru-RU" dirty="0" smtClean="0"/>
              <a:t>А ещё запросы на изменение были сформулированы так, что были невыполнимы, не проверяемы, сами себе противоречили, противоречили друг другу, противоречили законодательству, или просто не позволяли достичь целей бизнеса или накладывали избыточные ограничения на технический дизайн . . . </a:t>
            </a:r>
          </a:p>
          <a:p>
            <a:r>
              <a:rPr lang="ru-RU" dirty="0" smtClean="0"/>
              <a:t>Кто же не может решить все проблемы?</a:t>
            </a:r>
          </a:p>
          <a:p>
            <a:endParaRPr lang="ru-RU" dirty="0" smtClean="0"/>
          </a:p>
          <a:p>
            <a:endParaRPr lang="ru-RU" dirty="0" smtClean="0"/>
          </a:p>
          <a:p>
            <a:endParaRPr lang="ru-RU" dirty="0" smtClean="0"/>
          </a:p>
          <a:p>
            <a:endParaRPr lang="ru-RU" dirty="0" smtClean="0"/>
          </a:p>
          <a:p>
            <a:endParaRPr lang="ru-RU" dirty="0"/>
          </a:p>
        </p:txBody>
      </p:sp>
      <p:pic>
        <p:nvPicPr>
          <p:cNvPr id="3076" name="Picture 4"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1855" y="1483066"/>
            <a:ext cx="5228306" cy="2926576"/>
          </a:xfrm>
          <a:prstGeom prst="rect">
            <a:avLst/>
          </a:prstGeom>
          <a:noFill/>
          <a:extLst>
            <a:ext uri="{909E8E84-426E-40DD-AFC4-6F175D3DCCD1}">
              <a14:hiddenFill xmlns:a14="http://schemas.microsoft.com/office/drawing/2010/main">
                <a:solidFill>
                  <a:srgbClr val="FFFFFF"/>
                </a:solidFill>
              </a14:hiddenFill>
            </a:ext>
          </a:extLst>
        </p:spPr>
      </p:pic>
      <p:sp>
        <p:nvSpPr>
          <p:cNvPr id="4" name="Номер слайда 3"/>
          <p:cNvSpPr>
            <a:spLocks noGrp="1"/>
          </p:cNvSpPr>
          <p:nvPr>
            <p:ph type="sldNum" sz="quarter" idx="12"/>
          </p:nvPr>
        </p:nvSpPr>
        <p:spPr/>
        <p:txBody>
          <a:bodyPr/>
          <a:lstStyle/>
          <a:p>
            <a:fld id="{863347E3-DA30-470C-80C3-5AFA88D6BF17}" type="slidenum">
              <a:rPr lang="ru-RU" smtClean="0"/>
              <a:t>5</a:t>
            </a:fld>
            <a:endParaRPr lang="ru-RU"/>
          </a:p>
        </p:txBody>
      </p:sp>
    </p:spTree>
    <p:extLst>
      <p:ext uri="{BB962C8B-B14F-4D97-AF65-F5344CB8AC3E}">
        <p14:creationId xmlns:p14="http://schemas.microsoft.com/office/powerpoint/2010/main" val="3240942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Что делать?</a:t>
            </a:r>
            <a:endParaRPr lang="ru-RU" sz="4000" dirty="0"/>
          </a:p>
        </p:txBody>
      </p:sp>
      <p:sp>
        <p:nvSpPr>
          <p:cNvPr id="3" name="Объект 2"/>
          <p:cNvSpPr>
            <a:spLocks noGrp="1"/>
          </p:cNvSpPr>
          <p:nvPr>
            <p:ph idx="1"/>
          </p:nvPr>
        </p:nvSpPr>
        <p:spPr>
          <a:xfrm>
            <a:off x="838201" y="1690688"/>
            <a:ext cx="5063836" cy="4486275"/>
          </a:xfrm>
        </p:spPr>
        <p:txBody>
          <a:bodyPr>
            <a:normAutofit fontScale="92500" lnSpcReduction="10000"/>
          </a:bodyPr>
          <a:lstStyle/>
          <a:p>
            <a:r>
              <a:rPr lang="ru-RU" dirty="0" smtClean="0"/>
              <a:t>Сбор требований должен быть проще. </a:t>
            </a:r>
            <a:br>
              <a:rPr lang="ru-RU" dirty="0" smtClean="0"/>
            </a:br>
            <a:r>
              <a:rPr lang="ru-RU" sz="1800" dirty="0" smtClean="0"/>
              <a:t>Простота обсуждения. Конкретика. Уменьшение глубины анализа при  описании постановки задачи.</a:t>
            </a:r>
          </a:p>
          <a:p>
            <a:r>
              <a:rPr lang="ru-RU" dirty="0" smtClean="0"/>
              <a:t>Согласование требований должно быть проще. </a:t>
            </a:r>
            <a:br>
              <a:rPr lang="ru-RU" dirty="0" smtClean="0"/>
            </a:br>
            <a:r>
              <a:rPr lang="ru-RU" sz="1800" dirty="0"/>
              <a:t>Заказчик должен отвечать за то, что ему важно, и не думать о второстепенных технических моментах</a:t>
            </a:r>
            <a:r>
              <a:rPr lang="ru-RU" sz="1800" dirty="0" smtClean="0"/>
              <a:t>.</a:t>
            </a:r>
          </a:p>
          <a:p>
            <a:r>
              <a:rPr lang="ru-RU" dirty="0"/>
              <a:t>Функциональное проектирование должно быть </a:t>
            </a:r>
            <a:br>
              <a:rPr lang="ru-RU" dirty="0"/>
            </a:br>
            <a:r>
              <a:rPr lang="ru-RU" sz="1800" dirty="0" smtClean="0"/>
              <a:t>Ответственный за функциональное проектирование сотрудник должен отвечать за то что проектирует. Для этого ему нужна рамки.</a:t>
            </a:r>
          </a:p>
          <a:p>
            <a:endParaRPr lang="ru-RU" sz="1800" dirty="0"/>
          </a:p>
          <a:p>
            <a:endParaRPr lang="ru-RU" sz="1800" b="1" dirty="0" smtClean="0"/>
          </a:p>
          <a:p>
            <a:endParaRPr lang="ru-RU" sz="1800" dirty="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
        <p:nvSpPr>
          <p:cNvPr id="6" name="Объект 2"/>
          <p:cNvSpPr txBox="1">
            <a:spLocks/>
          </p:cNvSpPr>
          <p:nvPr/>
        </p:nvSpPr>
        <p:spPr>
          <a:xfrm>
            <a:off x="6698673" y="2549235"/>
            <a:ext cx="5063836" cy="3283529"/>
          </a:xfrm>
          <a:prstGeom prst="rect">
            <a:avLst/>
          </a:prstGeom>
          <a:effectLst>
            <a:outerShdw blurRad="25400" dir="17880000">
              <a:srgbClr val="000000">
                <a:alpha val="46000"/>
              </a:srgbClr>
            </a:outerShdw>
          </a:effectLst>
        </p:spPr>
        <p:txBody>
          <a:bodyPr vert="horz" lIns="91440" tIns="45720" rIns="91440" bIns="45720" rtlCol="0" anchor="t">
            <a:norm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r>
              <a:rPr lang="ru-RU" dirty="0" smtClean="0"/>
              <a:t>Введение правил описания требований и достижение чёткого понимания требуемого результата</a:t>
            </a:r>
          </a:p>
          <a:p>
            <a:endParaRPr lang="ru-RU" sz="1800" dirty="0"/>
          </a:p>
          <a:p>
            <a:pPr marL="36900" indent="0">
              <a:buNone/>
            </a:pPr>
            <a:endParaRPr lang="ru-RU" sz="1800" dirty="0" smtClean="0"/>
          </a:p>
          <a:p>
            <a:r>
              <a:rPr lang="ru-RU" dirty="0" smtClean="0"/>
              <a:t>Трекинг решений по реализации, задач и требований в единой системе</a:t>
            </a:r>
            <a:endParaRPr lang="ru-RU" sz="1800" dirty="0" smtClean="0"/>
          </a:p>
          <a:p>
            <a:endParaRPr lang="ru-RU" sz="1800" dirty="0" smtClean="0"/>
          </a:p>
          <a:p>
            <a:endParaRPr lang="ru-RU" sz="1800" b="1" dirty="0" smtClean="0"/>
          </a:p>
          <a:p>
            <a:endParaRPr lang="ru-RU" sz="1800"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
        <p:nvSpPr>
          <p:cNvPr id="4" name="Стрелка вправо 3"/>
          <p:cNvSpPr/>
          <p:nvPr/>
        </p:nvSpPr>
        <p:spPr>
          <a:xfrm rot="1576650">
            <a:off x="5670951" y="2445381"/>
            <a:ext cx="1133229" cy="344198"/>
          </a:xfrm>
          <a:prstGeom prst="righ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право 7"/>
          <p:cNvSpPr/>
          <p:nvPr/>
        </p:nvSpPr>
        <p:spPr>
          <a:xfrm rot="20034518">
            <a:off x="5761711" y="3279572"/>
            <a:ext cx="1038345" cy="344198"/>
          </a:xfrm>
          <a:prstGeom prst="righ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право 8"/>
          <p:cNvSpPr/>
          <p:nvPr/>
        </p:nvSpPr>
        <p:spPr>
          <a:xfrm rot="20926748">
            <a:off x="5719520" y="4702177"/>
            <a:ext cx="983435" cy="344198"/>
          </a:xfrm>
          <a:prstGeom prst="righ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Номер слайда 4"/>
          <p:cNvSpPr>
            <a:spLocks noGrp="1"/>
          </p:cNvSpPr>
          <p:nvPr>
            <p:ph type="sldNum" sz="quarter" idx="12"/>
          </p:nvPr>
        </p:nvSpPr>
        <p:spPr/>
        <p:txBody>
          <a:bodyPr/>
          <a:lstStyle/>
          <a:p>
            <a:fld id="{863347E3-DA30-470C-80C3-5AFA88D6BF17}" type="slidenum">
              <a:rPr lang="ru-RU" smtClean="0"/>
              <a:t>6</a:t>
            </a:fld>
            <a:endParaRPr lang="ru-RU"/>
          </a:p>
        </p:txBody>
      </p:sp>
    </p:spTree>
    <p:extLst>
      <p:ext uri="{BB962C8B-B14F-4D97-AF65-F5344CB8AC3E}">
        <p14:creationId xmlns:p14="http://schemas.microsoft.com/office/powerpoint/2010/main" val="665263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Что хотим решить и чего добиться?</a:t>
            </a:r>
            <a:endParaRPr lang="ru-RU" sz="4000" dirty="0"/>
          </a:p>
        </p:txBody>
      </p:sp>
      <p:pic>
        <p:nvPicPr>
          <p:cNvPr id="10" name="Объект 9"/>
          <p:cNvPicPr>
            <a:picLocks noGrp="1" noChangeAspect="1"/>
          </p:cNvPicPr>
          <p:nvPr>
            <p:ph idx="1"/>
          </p:nvPr>
        </p:nvPicPr>
        <p:blipFill>
          <a:blip r:embed="rId2"/>
          <a:stretch>
            <a:fillRect/>
          </a:stretch>
        </p:blipFill>
        <p:spPr>
          <a:xfrm>
            <a:off x="250832" y="1195631"/>
            <a:ext cx="5214935" cy="5416183"/>
          </a:xfrm>
          <a:prstGeom prst="rect">
            <a:avLst/>
          </a:prstGeom>
        </p:spPr>
      </p:pic>
      <p:pic>
        <p:nvPicPr>
          <p:cNvPr id="11" name="Рисунок 10"/>
          <p:cNvPicPr>
            <a:picLocks noChangeAspect="1"/>
          </p:cNvPicPr>
          <p:nvPr/>
        </p:nvPicPr>
        <p:blipFill>
          <a:blip r:embed="rId3"/>
          <a:stretch>
            <a:fillRect/>
          </a:stretch>
        </p:blipFill>
        <p:spPr>
          <a:xfrm>
            <a:off x="5465766" y="1195630"/>
            <a:ext cx="6719325" cy="5416183"/>
          </a:xfrm>
          <a:prstGeom prst="rect">
            <a:avLst/>
          </a:prstGeom>
        </p:spPr>
      </p:pic>
      <p:sp>
        <p:nvSpPr>
          <p:cNvPr id="3" name="Номер слайда 2"/>
          <p:cNvSpPr>
            <a:spLocks noGrp="1"/>
          </p:cNvSpPr>
          <p:nvPr>
            <p:ph type="sldNum" sz="quarter" idx="12"/>
          </p:nvPr>
        </p:nvSpPr>
        <p:spPr/>
        <p:txBody>
          <a:bodyPr/>
          <a:lstStyle/>
          <a:p>
            <a:fld id="{863347E3-DA30-470C-80C3-5AFA88D6BF17}" type="slidenum">
              <a:rPr lang="ru-RU" smtClean="0"/>
              <a:t>7</a:t>
            </a:fld>
            <a:endParaRPr lang="ru-RU"/>
          </a:p>
        </p:txBody>
      </p:sp>
    </p:spTree>
    <p:extLst>
      <p:ext uri="{BB962C8B-B14F-4D97-AF65-F5344CB8AC3E}">
        <p14:creationId xmlns:p14="http://schemas.microsoft.com/office/powerpoint/2010/main" val="1759074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Подходы и инструменты</a:t>
            </a:r>
            <a:endParaRPr lang="ru-RU" sz="4000" dirty="0"/>
          </a:p>
        </p:txBody>
      </p:sp>
      <p:pic>
        <p:nvPicPr>
          <p:cNvPr id="4" name="Рисунок 3"/>
          <p:cNvPicPr>
            <a:picLocks noChangeAspect="1"/>
          </p:cNvPicPr>
          <p:nvPr/>
        </p:nvPicPr>
        <p:blipFill>
          <a:blip r:embed="rId2"/>
          <a:stretch>
            <a:fillRect/>
          </a:stretch>
        </p:blipFill>
        <p:spPr>
          <a:xfrm>
            <a:off x="6137032" y="3518688"/>
            <a:ext cx="5853662" cy="3114376"/>
          </a:xfrm>
          <a:prstGeom prst="rect">
            <a:avLst/>
          </a:prstGeom>
        </p:spPr>
      </p:pic>
      <p:pic>
        <p:nvPicPr>
          <p:cNvPr id="5" name="Рисунок 4"/>
          <p:cNvPicPr>
            <a:picLocks noChangeAspect="1"/>
          </p:cNvPicPr>
          <p:nvPr/>
        </p:nvPicPr>
        <p:blipFill>
          <a:blip r:embed="rId3"/>
          <a:stretch>
            <a:fillRect/>
          </a:stretch>
        </p:blipFill>
        <p:spPr>
          <a:xfrm>
            <a:off x="587803" y="1631705"/>
            <a:ext cx="6400800" cy="3152775"/>
          </a:xfrm>
          <a:prstGeom prst="rect">
            <a:avLst/>
          </a:prstGeom>
        </p:spPr>
      </p:pic>
      <p:sp>
        <p:nvSpPr>
          <p:cNvPr id="3" name="Номер слайда 2"/>
          <p:cNvSpPr>
            <a:spLocks noGrp="1"/>
          </p:cNvSpPr>
          <p:nvPr>
            <p:ph type="sldNum" sz="quarter" idx="12"/>
          </p:nvPr>
        </p:nvSpPr>
        <p:spPr/>
        <p:txBody>
          <a:bodyPr/>
          <a:lstStyle/>
          <a:p>
            <a:fld id="{863347E3-DA30-470C-80C3-5AFA88D6BF17}" type="slidenum">
              <a:rPr lang="ru-RU" smtClean="0"/>
              <a:t>8</a:t>
            </a:fld>
            <a:endParaRPr lang="ru-RU"/>
          </a:p>
        </p:txBody>
      </p:sp>
    </p:spTree>
    <p:extLst>
      <p:ext uri="{BB962C8B-B14F-4D97-AF65-F5344CB8AC3E}">
        <p14:creationId xmlns:p14="http://schemas.microsoft.com/office/powerpoint/2010/main" val="539155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90944"/>
            <a:ext cx="10353762" cy="970450"/>
          </a:xfrm>
        </p:spPr>
        <p:txBody>
          <a:bodyPr>
            <a:normAutofit/>
          </a:bodyPr>
          <a:lstStyle/>
          <a:p>
            <a:r>
              <a:rPr lang="ru-RU" dirty="0" smtClean="0"/>
              <a:t>Выбранный инструмент - </a:t>
            </a:r>
            <a:r>
              <a:rPr lang="en-US" dirty="0" smtClean="0"/>
              <a:t>JIRA</a:t>
            </a:r>
            <a:endParaRPr lang="ru-RU" sz="4000" dirty="0"/>
          </a:p>
        </p:txBody>
      </p:sp>
      <p:sp>
        <p:nvSpPr>
          <p:cNvPr id="41" name="Скругленный прямоугольник 40"/>
          <p:cNvSpPr/>
          <p:nvPr/>
        </p:nvSpPr>
        <p:spPr>
          <a:xfrm>
            <a:off x="1439025" y="3062794"/>
            <a:ext cx="1438102" cy="5070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Требование</a:t>
            </a:r>
            <a:endParaRPr lang="ru-RU" dirty="0"/>
          </a:p>
        </p:txBody>
      </p:sp>
      <p:sp>
        <p:nvSpPr>
          <p:cNvPr id="42" name="Скругленный прямоугольник 41"/>
          <p:cNvSpPr/>
          <p:nvPr/>
        </p:nvSpPr>
        <p:spPr>
          <a:xfrm>
            <a:off x="3892665" y="2480139"/>
            <a:ext cx="1438102" cy="5070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Требование</a:t>
            </a:r>
            <a:endParaRPr lang="ru-RU" dirty="0"/>
          </a:p>
        </p:txBody>
      </p:sp>
      <p:sp>
        <p:nvSpPr>
          <p:cNvPr id="43" name="Скругленный прямоугольник 42"/>
          <p:cNvSpPr/>
          <p:nvPr/>
        </p:nvSpPr>
        <p:spPr>
          <a:xfrm>
            <a:off x="3892665" y="3645448"/>
            <a:ext cx="1438102" cy="5070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Требование</a:t>
            </a:r>
            <a:endParaRPr lang="ru-RU" dirty="0"/>
          </a:p>
        </p:txBody>
      </p:sp>
      <p:sp>
        <p:nvSpPr>
          <p:cNvPr id="44" name="Скругленный прямоугольник 43"/>
          <p:cNvSpPr/>
          <p:nvPr/>
        </p:nvSpPr>
        <p:spPr>
          <a:xfrm>
            <a:off x="1439025" y="4364658"/>
            <a:ext cx="1438102" cy="5070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Требование</a:t>
            </a:r>
            <a:endParaRPr lang="ru-RU" dirty="0"/>
          </a:p>
        </p:txBody>
      </p:sp>
      <p:sp>
        <p:nvSpPr>
          <p:cNvPr id="45" name="Скругленный прямоугольник 44"/>
          <p:cNvSpPr/>
          <p:nvPr/>
        </p:nvSpPr>
        <p:spPr>
          <a:xfrm>
            <a:off x="3892665" y="5054344"/>
            <a:ext cx="1438102" cy="5070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Требование</a:t>
            </a:r>
            <a:endParaRPr lang="ru-RU" dirty="0"/>
          </a:p>
        </p:txBody>
      </p:sp>
      <p:sp>
        <p:nvSpPr>
          <p:cNvPr id="46" name="Скругленный прямоугольник 45"/>
          <p:cNvSpPr/>
          <p:nvPr/>
        </p:nvSpPr>
        <p:spPr>
          <a:xfrm>
            <a:off x="6325524" y="3645448"/>
            <a:ext cx="1438102" cy="507076"/>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ru-RU" dirty="0" smtClean="0"/>
              <a:t>Требование</a:t>
            </a:r>
            <a:endParaRPr lang="ru-RU" dirty="0"/>
          </a:p>
        </p:txBody>
      </p:sp>
      <p:sp>
        <p:nvSpPr>
          <p:cNvPr id="47" name="Скругленный прямоугольник 46"/>
          <p:cNvSpPr/>
          <p:nvPr/>
        </p:nvSpPr>
        <p:spPr>
          <a:xfrm>
            <a:off x="6346305" y="2480140"/>
            <a:ext cx="1438102" cy="507076"/>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ru-RU" dirty="0" smtClean="0"/>
              <a:t>Требование</a:t>
            </a:r>
            <a:endParaRPr lang="ru-RU" dirty="0"/>
          </a:p>
        </p:txBody>
      </p:sp>
      <p:sp>
        <p:nvSpPr>
          <p:cNvPr id="48" name="Скругленный прямоугольник 47"/>
          <p:cNvSpPr/>
          <p:nvPr/>
        </p:nvSpPr>
        <p:spPr>
          <a:xfrm>
            <a:off x="6346305" y="4618451"/>
            <a:ext cx="1438102" cy="507076"/>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ru-RU" dirty="0" smtClean="0"/>
              <a:t>Требование</a:t>
            </a:r>
            <a:endParaRPr lang="ru-RU" dirty="0"/>
          </a:p>
        </p:txBody>
      </p:sp>
      <p:cxnSp>
        <p:nvCxnSpPr>
          <p:cNvPr id="49" name="Прямая со стрелкой 48"/>
          <p:cNvCxnSpPr>
            <a:stCxn id="41" idx="3"/>
            <a:endCxn id="42" idx="1"/>
          </p:cNvCxnSpPr>
          <p:nvPr/>
        </p:nvCxnSpPr>
        <p:spPr>
          <a:xfrm flipV="1">
            <a:off x="2877127" y="2733677"/>
            <a:ext cx="1015538" cy="58265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a:stCxn id="41" idx="3"/>
            <a:endCxn id="43" idx="1"/>
          </p:cNvCxnSpPr>
          <p:nvPr/>
        </p:nvCxnSpPr>
        <p:spPr>
          <a:xfrm>
            <a:off x="2877127" y="3316332"/>
            <a:ext cx="1015538" cy="58265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1" name="Прямая со стрелкой 50"/>
          <p:cNvCxnSpPr>
            <a:stCxn id="44" idx="3"/>
            <a:endCxn id="45" idx="1"/>
          </p:cNvCxnSpPr>
          <p:nvPr/>
        </p:nvCxnSpPr>
        <p:spPr>
          <a:xfrm>
            <a:off x="2877127" y="4618196"/>
            <a:ext cx="1015538" cy="6896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43" idx="3"/>
            <a:endCxn id="47" idx="1"/>
          </p:cNvCxnSpPr>
          <p:nvPr/>
        </p:nvCxnSpPr>
        <p:spPr>
          <a:xfrm flipV="1">
            <a:off x="5330767" y="2733678"/>
            <a:ext cx="1015538" cy="116530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3" name="Прямая со стрелкой 52"/>
          <p:cNvCxnSpPr>
            <a:stCxn id="44" idx="3"/>
            <a:endCxn id="43" idx="1"/>
          </p:cNvCxnSpPr>
          <p:nvPr/>
        </p:nvCxnSpPr>
        <p:spPr>
          <a:xfrm flipV="1">
            <a:off x="2877127" y="3898986"/>
            <a:ext cx="1015538" cy="71921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4" name="Прямая со стрелкой 53"/>
          <p:cNvCxnSpPr>
            <a:stCxn id="43" idx="3"/>
            <a:endCxn id="46" idx="1"/>
          </p:cNvCxnSpPr>
          <p:nvPr/>
        </p:nvCxnSpPr>
        <p:spPr>
          <a:xfrm>
            <a:off x="5330767" y="3898986"/>
            <a:ext cx="994757"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a:stCxn id="45" idx="3"/>
            <a:endCxn id="48" idx="1"/>
          </p:cNvCxnSpPr>
          <p:nvPr/>
        </p:nvCxnSpPr>
        <p:spPr>
          <a:xfrm flipV="1">
            <a:off x="5330767" y="4871989"/>
            <a:ext cx="1015538" cy="43589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p:cNvCxnSpPr>
            <a:stCxn id="42" idx="3"/>
            <a:endCxn id="47" idx="1"/>
          </p:cNvCxnSpPr>
          <p:nvPr/>
        </p:nvCxnSpPr>
        <p:spPr>
          <a:xfrm>
            <a:off x="5330767" y="2733677"/>
            <a:ext cx="1015538" cy="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a:stCxn id="43" idx="3"/>
            <a:endCxn id="48" idx="1"/>
          </p:cNvCxnSpPr>
          <p:nvPr/>
        </p:nvCxnSpPr>
        <p:spPr>
          <a:xfrm>
            <a:off x="5330767" y="3898986"/>
            <a:ext cx="1015538" cy="97300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8" name="Скругленный прямоугольник 57"/>
          <p:cNvSpPr/>
          <p:nvPr/>
        </p:nvSpPr>
        <p:spPr>
          <a:xfrm>
            <a:off x="6325524" y="5606674"/>
            <a:ext cx="1438102" cy="507076"/>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ru-RU" dirty="0" smtClean="0"/>
              <a:t>Требование</a:t>
            </a:r>
            <a:endParaRPr lang="ru-RU" dirty="0"/>
          </a:p>
        </p:txBody>
      </p:sp>
      <p:cxnSp>
        <p:nvCxnSpPr>
          <p:cNvPr id="59" name="Прямая со стрелкой 58"/>
          <p:cNvCxnSpPr>
            <a:stCxn id="45" idx="3"/>
            <a:endCxn id="58" idx="1"/>
          </p:cNvCxnSpPr>
          <p:nvPr/>
        </p:nvCxnSpPr>
        <p:spPr>
          <a:xfrm>
            <a:off x="5330767" y="5307882"/>
            <a:ext cx="994757" cy="55233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0" name="Скругленный прямоугольник 59"/>
          <p:cNvSpPr/>
          <p:nvPr/>
        </p:nvSpPr>
        <p:spPr>
          <a:xfrm>
            <a:off x="9222509" y="2480140"/>
            <a:ext cx="1438102" cy="50707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u-RU" dirty="0" smtClean="0"/>
              <a:t>Задача</a:t>
            </a:r>
            <a:endParaRPr lang="ru-RU" dirty="0"/>
          </a:p>
        </p:txBody>
      </p:sp>
      <p:sp>
        <p:nvSpPr>
          <p:cNvPr id="61" name="Скругленный прямоугольник 60"/>
          <p:cNvSpPr/>
          <p:nvPr/>
        </p:nvSpPr>
        <p:spPr>
          <a:xfrm>
            <a:off x="9222509" y="3055381"/>
            <a:ext cx="1438102" cy="50707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u-RU" dirty="0" smtClean="0"/>
              <a:t>Задача</a:t>
            </a:r>
            <a:endParaRPr lang="ru-RU" dirty="0"/>
          </a:p>
        </p:txBody>
      </p:sp>
      <p:sp>
        <p:nvSpPr>
          <p:cNvPr id="62" name="Скругленный прямоугольник 61"/>
          <p:cNvSpPr/>
          <p:nvPr/>
        </p:nvSpPr>
        <p:spPr>
          <a:xfrm>
            <a:off x="9222509" y="4248199"/>
            <a:ext cx="1438102" cy="50707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u-RU" dirty="0" smtClean="0"/>
              <a:t>Задача</a:t>
            </a:r>
            <a:endParaRPr lang="ru-RU" dirty="0"/>
          </a:p>
        </p:txBody>
      </p:sp>
      <p:sp>
        <p:nvSpPr>
          <p:cNvPr id="63" name="Скругленный прямоугольник 62"/>
          <p:cNvSpPr/>
          <p:nvPr/>
        </p:nvSpPr>
        <p:spPr>
          <a:xfrm>
            <a:off x="9222509" y="4891443"/>
            <a:ext cx="1438102" cy="50707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u-RU" dirty="0" smtClean="0"/>
              <a:t>Задача</a:t>
            </a:r>
            <a:endParaRPr lang="ru-RU" dirty="0"/>
          </a:p>
        </p:txBody>
      </p:sp>
      <p:sp>
        <p:nvSpPr>
          <p:cNvPr id="64" name="Скругленный прямоугольник 63"/>
          <p:cNvSpPr/>
          <p:nvPr/>
        </p:nvSpPr>
        <p:spPr>
          <a:xfrm>
            <a:off x="9222509" y="5626868"/>
            <a:ext cx="1438102" cy="50707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ru-RU" dirty="0" smtClean="0"/>
              <a:t>Задача</a:t>
            </a:r>
            <a:endParaRPr lang="ru-RU" dirty="0"/>
          </a:p>
        </p:txBody>
      </p:sp>
      <p:cxnSp>
        <p:nvCxnSpPr>
          <p:cNvPr id="65" name="Прямая со стрелкой 64"/>
          <p:cNvCxnSpPr>
            <a:stCxn id="47" idx="3"/>
            <a:endCxn id="60" idx="1"/>
          </p:cNvCxnSpPr>
          <p:nvPr/>
        </p:nvCxnSpPr>
        <p:spPr>
          <a:xfrm>
            <a:off x="7784407" y="2733678"/>
            <a:ext cx="143810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6" name="Прямая со стрелкой 65"/>
          <p:cNvCxnSpPr>
            <a:stCxn id="46" idx="3"/>
            <a:endCxn id="61" idx="1"/>
          </p:cNvCxnSpPr>
          <p:nvPr/>
        </p:nvCxnSpPr>
        <p:spPr>
          <a:xfrm flipV="1">
            <a:off x="7763626" y="3308919"/>
            <a:ext cx="1458883" cy="59006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p:cNvCxnSpPr>
            <a:stCxn id="46" idx="3"/>
            <a:endCxn id="62" idx="1"/>
          </p:cNvCxnSpPr>
          <p:nvPr/>
        </p:nvCxnSpPr>
        <p:spPr>
          <a:xfrm>
            <a:off x="7763626" y="3898986"/>
            <a:ext cx="1458883" cy="6027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p:cNvCxnSpPr>
            <a:stCxn id="46" idx="3"/>
            <a:endCxn id="63" idx="1"/>
          </p:cNvCxnSpPr>
          <p:nvPr/>
        </p:nvCxnSpPr>
        <p:spPr>
          <a:xfrm>
            <a:off x="7763626" y="3898986"/>
            <a:ext cx="1458883" cy="124599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9" name="Прямая со стрелкой 68"/>
          <p:cNvCxnSpPr>
            <a:stCxn id="48" idx="3"/>
            <a:endCxn id="64" idx="1"/>
          </p:cNvCxnSpPr>
          <p:nvPr/>
        </p:nvCxnSpPr>
        <p:spPr>
          <a:xfrm>
            <a:off x="7784407" y="4871989"/>
            <a:ext cx="1438102" cy="100841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p:cNvCxnSpPr>
            <a:stCxn id="58" idx="3"/>
            <a:endCxn id="64" idx="1"/>
          </p:cNvCxnSpPr>
          <p:nvPr/>
        </p:nvCxnSpPr>
        <p:spPr>
          <a:xfrm>
            <a:off x="7763626" y="5860212"/>
            <a:ext cx="1458883" cy="201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1" name="Скругленный прямоугольник 70"/>
          <p:cNvSpPr/>
          <p:nvPr/>
        </p:nvSpPr>
        <p:spPr>
          <a:xfrm>
            <a:off x="1013690" y="1833529"/>
            <a:ext cx="7225145" cy="4630189"/>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US" dirty="0" smtClean="0"/>
              <a:t>Epic</a:t>
            </a:r>
            <a:endParaRPr lang="ru-RU" dirty="0"/>
          </a:p>
        </p:txBody>
      </p:sp>
      <p:sp>
        <p:nvSpPr>
          <p:cNvPr id="72" name="Скругленный прямоугольник 71"/>
          <p:cNvSpPr/>
          <p:nvPr/>
        </p:nvSpPr>
        <p:spPr>
          <a:xfrm>
            <a:off x="8678718" y="1833529"/>
            <a:ext cx="2294313" cy="1811920"/>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US" dirty="0" smtClean="0"/>
              <a:t>Epic</a:t>
            </a:r>
            <a:endParaRPr lang="ru-RU" dirty="0"/>
          </a:p>
        </p:txBody>
      </p:sp>
      <p:sp>
        <p:nvSpPr>
          <p:cNvPr id="73" name="Скругленный прямоугольник 72"/>
          <p:cNvSpPr/>
          <p:nvPr/>
        </p:nvSpPr>
        <p:spPr>
          <a:xfrm>
            <a:off x="8678718" y="3704514"/>
            <a:ext cx="2294313" cy="2759204"/>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US" dirty="0" smtClean="0"/>
              <a:t>Epic</a:t>
            </a:r>
            <a:endParaRPr lang="ru-RU" dirty="0"/>
          </a:p>
        </p:txBody>
      </p:sp>
      <p:cxnSp>
        <p:nvCxnSpPr>
          <p:cNvPr id="74" name="Прямая соединительная линия 73"/>
          <p:cNvCxnSpPr/>
          <p:nvPr/>
        </p:nvCxnSpPr>
        <p:spPr>
          <a:xfrm>
            <a:off x="8403705" y="1309571"/>
            <a:ext cx="0" cy="5178829"/>
          </a:xfrm>
          <a:prstGeom prst="line">
            <a:avLst/>
          </a:prstGeom>
          <a:ln w="38100">
            <a:prstDash val="lgDashDot"/>
          </a:ln>
        </p:spPr>
        <p:style>
          <a:lnRef idx="3">
            <a:schemeClr val="dk1"/>
          </a:lnRef>
          <a:fillRef idx="0">
            <a:schemeClr val="dk1"/>
          </a:fillRef>
          <a:effectRef idx="2">
            <a:schemeClr val="dk1"/>
          </a:effectRef>
          <a:fontRef idx="minor">
            <a:schemeClr val="tx1"/>
          </a:fontRef>
        </p:style>
      </p:cxnSp>
      <p:sp>
        <p:nvSpPr>
          <p:cNvPr id="75" name="Скругленный прямоугольник 74"/>
          <p:cNvSpPr/>
          <p:nvPr/>
        </p:nvSpPr>
        <p:spPr>
          <a:xfrm rot="16200000">
            <a:off x="4800829" y="3128060"/>
            <a:ext cx="4056614" cy="2261062"/>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ru-RU" dirty="0" smtClean="0"/>
              <a:t>Какой-то общий признак</a:t>
            </a:r>
            <a:endParaRPr lang="ru-RU" dirty="0"/>
          </a:p>
        </p:txBody>
      </p:sp>
      <p:sp>
        <p:nvSpPr>
          <p:cNvPr id="76" name="Объект 2"/>
          <p:cNvSpPr>
            <a:spLocks noGrp="1"/>
          </p:cNvSpPr>
          <p:nvPr>
            <p:ph idx="1"/>
          </p:nvPr>
        </p:nvSpPr>
        <p:spPr>
          <a:xfrm>
            <a:off x="3941388" y="1261394"/>
            <a:ext cx="1757217" cy="499280"/>
          </a:xfrm>
        </p:spPr>
        <p:txBody>
          <a:bodyPr>
            <a:normAutofit fontScale="85000" lnSpcReduction="10000"/>
          </a:bodyPr>
          <a:lstStyle/>
          <a:p>
            <a:pPr marL="0" indent="0">
              <a:buNone/>
            </a:pPr>
            <a:r>
              <a:rPr lang="ru-RU" dirty="0" smtClean="0"/>
              <a:t>Требования</a:t>
            </a:r>
            <a:endParaRPr lang="ru-RU" dirty="0"/>
          </a:p>
        </p:txBody>
      </p:sp>
      <p:sp>
        <p:nvSpPr>
          <p:cNvPr id="77" name="Объект 2"/>
          <p:cNvSpPr txBox="1">
            <a:spLocks/>
          </p:cNvSpPr>
          <p:nvPr/>
        </p:nvSpPr>
        <p:spPr>
          <a:xfrm>
            <a:off x="9215814" y="1413794"/>
            <a:ext cx="1757217" cy="4992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ru-RU" dirty="0" smtClean="0"/>
              <a:t>Задачи</a:t>
            </a:r>
            <a:endParaRPr lang="ru-RU" dirty="0"/>
          </a:p>
        </p:txBody>
      </p:sp>
      <p:sp>
        <p:nvSpPr>
          <p:cNvPr id="3" name="Номер слайда 2"/>
          <p:cNvSpPr>
            <a:spLocks noGrp="1"/>
          </p:cNvSpPr>
          <p:nvPr>
            <p:ph type="sldNum" sz="quarter" idx="12"/>
          </p:nvPr>
        </p:nvSpPr>
        <p:spPr/>
        <p:txBody>
          <a:bodyPr/>
          <a:lstStyle/>
          <a:p>
            <a:fld id="{863347E3-DA30-470C-80C3-5AFA88D6BF17}" type="slidenum">
              <a:rPr lang="ru-RU" smtClean="0"/>
              <a:t>9</a:t>
            </a:fld>
            <a:endParaRPr lang="ru-RU"/>
          </a:p>
        </p:txBody>
      </p:sp>
    </p:spTree>
    <p:extLst>
      <p:ext uri="{BB962C8B-B14F-4D97-AF65-F5344CB8AC3E}">
        <p14:creationId xmlns:p14="http://schemas.microsoft.com/office/powerpoint/2010/main" val="713832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1733</TotalTime>
  <Words>734</Words>
  <Application>Microsoft Office PowerPoint</Application>
  <PresentationFormat>Широкоэкранный</PresentationFormat>
  <Paragraphs>165</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Wingdings 2</vt:lpstr>
      <vt:lpstr>Тема Office</vt:lpstr>
      <vt:lpstr>Как мы разбирали слона.</vt:lpstr>
      <vt:lpstr>Начальные условия</vt:lpstr>
      <vt:lpstr>Факторы, усложнившие ситуацию</vt:lpstr>
      <vt:lpstr>Время не ждёт, надо работать!  (организованная анархия)</vt:lpstr>
      <vt:lpstr>Кто не может решить задачу?</vt:lpstr>
      <vt:lpstr>Что делать?</vt:lpstr>
      <vt:lpstr>Что хотим решить и чего добиться?</vt:lpstr>
      <vt:lpstr>Подходы и инструменты</vt:lpstr>
      <vt:lpstr>Выбранный инструмент - JIRA</vt:lpstr>
      <vt:lpstr>Основные проблемы внедрения</vt:lpstr>
      <vt:lpstr>Объекты рабочего процесса</vt:lpstr>
      <vt:lpstr>А что делать дальше?</vt:lpstr>
      <vt:lpstr>Спасибо за внимание!</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Козлов А.Ю.</dc:creator>
  <cp:lastModifiedBy>Козлов А.Ю.</cp:lastModifiedBy>
  <cp:revision>46</cp:revision>
  <dcterms:created xsi:type="dcterms:W3CDTF">2017-08-19T15:54:11Z</dcterms:created>
  <dcterms:modified xsi:type="dcterms:W3CDTF">2017-08-24T12:12:20Z</dcterms:modified>
</cp:coreProperties>
</file>