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329" r:id="rId4"/>
    <p:sldId id="305" r:id="rId5"/>
    <p:sldId id="314" r:id="rId6"/>
    <p:sldId id="311" r:id="rId7"/>
    <p:sldId id="304" r:id="rId8"/>
    <p:sldId id="324" r:id="rId9"/>
    <p:sldId id="315" r:id="rId10"/>
    <p:sldId id="319" r:id="rId11"/>
    <p:sldId id="316" r:id="rId12"/>
    <p:sldId id="320" r:id="rId13"/>
    <p:sldId id="317" r:id="rId14"/>
    <p:sldId id="326" r:id="rId15"/>
    <p:sldId id="325" r:id="rId16"/>
    <p:sldId id="328" r:id="rId17"/>
    <p:sldId id="306" r:id="rId18"/>
    <p:sldId id="323" r:id="rId19"/>
    <p:sldId id="330" r:id="rId20"/>
    <p:sldId id="285" r:id="rId21"/>
  </p:sldIdLst>
  <p:sldSz cx="9144000" cy="6858000" type="screen4x3"/>
  <p:notesSz cx="6799263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ele-GroteskNor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B9E4"/>
    <a:srgbClr val="CCE9AD"/>
    <a:srgbClr val="BABD5A"/>
    <a:srgbClr val="660033"/>
    <a:srgbClr val="EDA95A"/>
    <a:srgbClr val="DDD674"/>
    <a:srgbClr val="427BAB"/>
    <a:srgbClr val="CCCCCC"/>
    <a:srgbClr val="26262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1511" autoAdjust="0"/>
  </p:normalViewPr>
  <p:slideViewPr>
    <p:cSldViewPr>
      <p:cViewPr varScale="1">
        <p:scale>
          <a:sx n="79" d="100"/>
          <a:sy n="79" d="100"/>
        </p:scale>
        <p:origin x="846" y="84"/>
      </p:cViewPr>
      <p:guideLst>
        <p:guide orient="horz" pos="37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59100" y="9525"/>
            <a:ext cx="3302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2438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  <a:defRPr sz="600" smtClean="0">
                <a:cs typeface="Arial" charset="0"/>
              </a:defRPr>
            </a:lvl1pPr>
          </a:lstStyle>
          <a:p>
            <a:pPr>
              <a:defRPr/>
            </a:pPr>
            <a:fld id="{37871109-B94C-4714-B1A9-8B797842DEC0}" type="datetime1">
              <a:rPr lang="ru-RU"/>
              <a:pPr>
                <a:defRPr/>
              </a:pPr>
              <a:t>30.11.2018</a:t>
            </a:fld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59100" y="203200"/>
            <a:ext cx="3302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2438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fld id="{9EB3D6C2-9D9F-4087-A8C7-37EAF63336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59100" y="106363"/>
            <a:ext cx="3302000" cy="12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2438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–streng vertraulich, vertraulich, intern, öffentlich–                         Autor / Thema der Präsentation</a:t>
            </a:r>
          </a:p>
        </p:txBody>
      </p:sp>
      <p:pic>
        <p:nvPicPr>
          <p:cNvPr id="14341" name="Picture 11" descr="T_Kurzform_1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23399" r="2734" b="23399"/>
          <a:stretch>
            <a:fillRect/>
          </a:stretch>
        </p:blipFill>
        <p:spPr bwMode="auto">
          <a:xfrm>
            <a:off x="585788" y="1588"/>
            <a:ext cx="16303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368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820738"/>
            <a:ext cx="5316538" cy="398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5" y="5043488"/>
            <a:ext cx="571817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8" tIns="46084" rIns="92168" bIns="46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59100" y="9525"/>
            <a:ext cx="3302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2438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  <a:defRPr sz="600" smtClean="0">
                <a:cs typeface="Arial" charset="0"/>
              </a:defRPr>
            </a:lvl1pPr>
          </a:lstStyle>
          <a:p>
            <a:pPr>
              <a:defRPr/>
            </a:pPr>
            <a:fld id="{B48130D8-D23E-4A4E-A28F-892323674FBE}" type="datetime1">
              <a:rPr lang="ru-RU"/>
              <a:pPr>
                <a:defRPr/>
              </a:pPr>
              <a:t>30.11.2018</a:t>
            </a:fld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59100" y="203200"/>
            <a:ext cx="3302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2438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fld id="{0EC253D9-6D54-46DB-A7B4-6C8C45063C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59100" y="106363"/>
            <a:ext cx="3302000" cy="12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2438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ele-GroteskFet" pitchFamily="2" charset="0"/>
              <a:buNone/>
              <a:defRPr sz="600"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–streng vertraulich, vertraulich, intern, öffentlich–                         Autor / Thema der Präsentation</a:t>
            </a:r>
          </a:p>
        </p:txBody>
      </p:sp>
      <p:pic>
        <p:nvPicPr>
          <p:cNvPr id="13319" name="Picture 17" descr="T_Kurzform_1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23399" r="2734" b="23399"/>
          <a:stretch>
            <a:fillRect/>
          </a:stretch>
        </p:blipFill>
        <p:spPr bwMode="auto">
          <a:xfrm>
            <a:off x="585788" y="1588"/>
            <a:ext cx="16303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40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80975" indent="-180975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1pPr>
    <a:lvl2pPr marL="541338" indent="-20320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903288" indent="-192088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263650" indent="-19050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1625600" indent="-192088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_Menschen_Blan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/>
          <a:stretch>
            <a:fillRect/>
          </a:stretch>
        </p:blipFill>
        <p:spPr bwMode="auto">
          <a:xfrm>
            <a:off x="2771775" y="0"/>
            <a:ext cx="58213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1" y="3603029"/>
            <a:ext cx="4123184" cy="1554163"/>
          </a:xfrm>
        </p:spPr>
        <p:txBody>
          <a:bodyPr lIns="216000" tIns="126000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84DBC-BD4F-4EB0-A293-DF20630571D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" name="Picture 8" descr="TSY_PPT_Label_neu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 r="84" b="1210"/>
          <a:stretch>
            <a:fillRect/>
          </a:stretch>
        </p:blipFill>
        <p:spPr bwMode="auto">
          <a:xfrm>
            <a:off x="304800" y="5929330"/>
            <a:ext cx="8524875" cy="587375"/>
          </a:xfrm>
          <a:prstGeom prst="rect">
            <a:avLst/>
          </a:prstGeom>
          <a:noFill/>
          <a:effectLst/>
        </p:spPr>
      </p:pic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949280"/>
            <a:ext cx="8532813" cy="281434"/>
          </a:xfrm>
        </p:spPr>
        <p:txBody>
          <a:bodyPr lIns="234000"/>
          <a:lstStyle>
            <a:lvl1pPr marL="0" indent="0" algn="r">
              <a:buFont typeface="Wingdings" pitchFamily="2" charset="2"/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40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413B-4F20-4754-AC27-266A06348B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2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2013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6F15-8DF2-44D0-A1B5-B71F8DCE0A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08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416F-B3F9-4C0C-A60C-308AA625E0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49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7974-CD0D-411A-9C41-1AD903959B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6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85900"/>
            <a:ext cx="4189413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5900"/>
            <a:ext cx="41910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6BFE-2C05-4556-94D7-35F1E93619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05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D153-FF54-494E-BB50-83A75AA1D9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66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269163" y="6602413"/>
            <a:ext cx="809625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989013" y="6602413"/>
            <a:ext cx="6607175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1D65-E1D3-4758-8C63-3F4AE36C92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14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6EAB-88CB-4C12-AC7D-3C43CC844F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9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A698-B4BC-475B-A9B9-F0762E98D9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71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E805-31E4-4A31-A2CF-ACCC3F3929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9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88776"/>
            <a:ext cx="8532813" cy="45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01038" y="6602413"/>
            <a:ext cx="5397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 smtClean="0">
                <a:cs typeface="+mn-cs"/>
              </a:defRPr>
            </a:lvl1pPr>
          </a:lstStyle>
          <a:p>
            <a:pPr>
              <a:defRPr/>
            </a:pPr>
            <a:fld id="{B4083B1F-B18F-4BA4-AF25-77046510C6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764704"/>
            <a:ext cx="853281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04800" y="476672"/>
            <a:ext cx="8532813" cy="0"/>
          </a:xfrm>
          <a:prstGeom prst="line">
            <a:avLst/>
          </a:prstGeom>
          <a:solidFill>
            <a:schemeClr val="bg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8" descr="TSY_PPT_Label_neu"/>
          <p:cNvPicPr preferRelativeResize="0">
            <a:picLocks noChangeAspect="1" noChangeArrowheads="1"/>
          </p:cNvPicPr>
          <p:nvPr/>
        </p:nvPicPr>
        <p:blipFill>
          <a:blip r:embed="rId13" cstate="print"/>
          <a:srcRect r="84" b="1210"/>
          <a:stretch>
            <a:fillRect/>
          </a:stretch>
        </p:blipFill>
        <p:spPr bwMode="auto">
          <a:xfrm>
            <a:off x="304800" y="5929330"/>
            <a:ext cx="8524875" cy="587375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ele-GroteskNor" pitchFamily="2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82613" indent="-2222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 Narrow" pitchFamily="34" charset="0"/>
        </a:defRPr>
      </a:lvl2pPr>
      <a:lvl3pPr marL="941388" indent="-2206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 Narrow" pitchFamily="34" charset="0"/>
        </a:defRPr>
      </a:lvl3pPr>
      <a:lvl4pPr marL="1209675" indent="-1381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 Narrow" pitchFamily="34" charset="0"/>
        </a:defRPr>
      </a:lvl4pPr>
      <a:lvl5pPr marL="16621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 Narrow" pitchFamily="34" charset="0"/>
        </a:defRPr>
      </a:lvl5pPr>
      <a:lvl6pPr marL="21193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765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337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90913" indent="-23018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fancy.net/" TargetMode="External"/><Relationship Id="rId2" Type="http://schemas.openxmlformats.org/officeDocument/2006/relationships/hyperlink" Target="http://www.belcant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lassic-online.ru/" TargetMode="External"/><Relationship Id="rId4" Type="http://schemas.openxmlformats.org/officeDocument/2006/relationships/hyperlink" Target="http://muzofond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594" y="5904656"/>
            <a:ext cx="8532813" cy="332656"/>
          </a:xfrm>
        </p:spPr>
        <p:txBody>
          <a:bodyPr/>
          <a:lstStyle/>
          <a:p>
            <a:pPr algn="r"/>
            <a:r>
              <a:rPr lang="ru-RU" dirty="0" smtClean="0"/>
              <a:t>Москва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2018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3" y="1916832"/>
            <a:ext cx="4680519" cy="148215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аналитику не заснуть в концертном зале</a:t>
            </a:r>
            <a:r>
              <a:rPr lang="en-US" dirty="0" smtClean="0"/>
              <a:t>: </a:t>
            </a:r>
            <a:r>
              <a:rPr lang="ru-RU" dirty="0" smtClean="0"/>
              <a:t>применение навыков анализа к музыке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 smtClean="0"/>
              <a:t>Ася Захарьева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7" y="279685"/>
            <a:ext cx="1512167" cy="731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что может изображать музыка? 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" y="692697"/>
            <a:ext cx="757956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971" y="856308"/>
            <a:ext cx="3257501" cy="170859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kern="1200" dirty="0"/>
              <a:t>Каковы факторы изобразительности</a:t>
            </a:r>
            <a:r>
              <a:rPr lang="en-US" b="1" kern="1200" dirty="0"/>
              <a:t>?</a:t>
            </a:r>
            <a:endParaRPr lang="ru-RU" b="1" kern="1200" dirty="0"/>
          </a:p>
          <a:p>
            <a:pPr algn="just"/>
            <a:r>
              <a:rPr lang="ru-RU" sz="1800" dirty="0" smtClean="0"/>
              <a:t>Литавры для подражания грому</a:t>
            </a:r>
          </a:p>
          <a:p>
            <a:pPr algn="just"/>
            <a:r>
              <a:rPr lang="ru-RU" sz="1800" dirty="0" smtClean="0"/>
              <a:t>Смена лада, ассоциируемая с «просветлением после дождя»</a:t>
            </a:r>
            <a:endParaRPr lang="ru-RU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75" y="4477995"/>
            <a:ext cx="5461149" cy="1903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4921829"/>
            <a:ext cx="264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Arial Narrow" pitchFamily="34" charset="0"/>
                <a:cs typeface="+mn-cs"/>
              </a:rPr>
              <a:t>Острые стаккато, ассоциируемые с каплями </a:t>
            </a:r>
            <a:r>
              <a:rPr lang="ru-RU" sz="1800" dirty="0" smtClean="0">
                <a:latin typeface="Arial Narrow" pitchFamily="34" charset="0"/>
                <a:cs typeface="+mn-cs"/>
              </a:rPr>
              <a:t>дождя</a:t>
            </a:r>
            <a:endParaRPr lang="ru-RU" sz="1800" dirty="0">
              <a:latin typeface="Arial Narrow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что может изображать музыка? </a:t>
            </a:r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8032"/>
            <a:ext cx="4945881" cy="54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5292080" y="2420888"/>
            <a:ext cx="343590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82613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941388" indent="-22066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209675" indent="-1381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6621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193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65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37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09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800" b="1" dirty="0"/>
              <a:t>Каковы факторы изобразительности</a:t>
            </a:r>
            <a:r>
              <a:rPr lang="en-US" sz="1800" b="1" dirty="0"/>
              <a:t>?</a:t>
            </a:r>
            <a:endParaRPr lang="ru-RU" sz="1800" dirty="0"/>
          </a:p>
          <a:p>
            <a:pPr algn="just"/>
            <a:r>
              <a:rPr lang="ru-RU" sz="1800" dirty="0"/>
              <a:t>Повторяющиеся структуры с диссонантными интервалами</a:t>
            </a:r>
            <a:endParaRPr lang="en-US" sz="1800" dirty="0"/>
          </a:p>
          <a:p>
            <a:pPr algn="just"/>
            <a:r>
              <a:rPr lang="ru-RU" sz="1800" dirty="0"/>
              <a:t>Наложение звучностей в разных голосах – эффект белого шума</a:t>
            </a:r>
          </a:p>
          <a:p>
            <a:pPr algn="just"/>
            <a:r>
              <a:rPr lang="ru-RU" sz="1800" dirty="0"/>
              <a:t>Воинственная, экспансивная тема у медных духовых инструментов</a:t>
            </a:r>
            <a:endParaRPr lang="en-US" sz="1800" dirty="0"/>
          </a:p>
          <a:p>
            <a:pPr marL="0" indent="0">
              <a:buNone/>
            </a:pPr>
            <a:endParaRPr lang="en-US" sz="1800" kern="0" dirty="0" smtClean="0"/>
          </a:p>
          <a:p>
            <a:pPr marL="0" indent="0">
              <a:buNone/>
            </a:pPr>
            <a:endParaRPr lang="en-US" sz="1800" kern="0" dirty="0"/>
          </a:p>
          <a:p>
            <a:pPr marL="0" indent="0">
              <a:buNone/>
            </a:pPr>
            <a:endParaRPr lang="de-DE" sz="1800" kern="0" dirty="0"/>
          </a:p>
          <a:p>
            <a:endParaRPr lang="de-DE" sz="1800" kern="0" dirty="0"/>
          </a:p>
          <a:p>
            <a:pPr>
              <a:buFontTx/>
              <a:buChar char="-"/>
            </a:pPr>
            <a:endParaRPr lang="ru-RU" sz="1800" kern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что может изображать музыка? </a:t>
            </a:r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53650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190502" y="986288"/>
            <a:ext cx="343812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</a:pPr>
            <a:r>
              <a:rPr lang="ru-RU" sz="1800" b="1" dirty="0" err="1">
                <a:latin typeface="Arial Narrow" pitchFamily="34" charset="0"/>
                <a:cs typeface="+mn-cs"/>
              </a:rPr>
              <a:t>Э</a:t>
            </a:r>
            <a:r>
              <a:rPr lang="ru-RU" sz="1800" b="1" dirty="0" err="1" smtClean="0">
                <a:latin typeface="Arial Narrow" pitchFamily="34" charset="0"/>
                <a:cs typeface="+mn-cs"/>
              </a:rPr>
              <a:t>всебий</a:t>
            </a:r>
            <a:endParaRPr lang="ru-RU" sz="1800" b="1" dirty="0">
              <a:latin typeface="Arial Narrow" pitchFamily="34" charset="0"/>
              <a:cs typeface="+mn-cs"/>
            </a:endParaRPr>
          </a:p>
          <a:p>
            <a:pPr marL="222250" lvl="0" indent="-222250"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ru-RU" sz="1800" dirty="0">
                <a:latin typeface="Arial Narrow" pitchFamily="34" charset="0"/>
                <a:cs typeface="+mn-cs"/>
              </a:rPr>
              <a:t>О</a:t>
            </a:r>
            <a:r>
              <a:rPr lang="ru-RU" sz="1800" dirty="0" smtClean="0">
                <a:latin typeface="Arial Narrow" pitchFamily="34" charset="0"/>
                <a:cs typeface="+mn-cs"/>
              </a:rPr>
              <a:t>днородная </a:t>
            </a:r>
            <a:r>
              <a:rPr lang="ru-RU" sz="1800" dirty="0">
                <a:latin typeface="Arial Narrow" pitchFamily="34" charset="0"/>
                <a:cs typeface="+mn-cs"/>
              </a:rPr>
              <a:t>ритмика - нет опорных точек</a:t>
            </a:r>
          </a:p>
          <a:p>
            <a:pPr marL="222250" lvl="0" indent="-222250"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ru-RU" sz="1800" dirty="0" smtClean="0">
                <a:latin typeface="Arial Narrow" pitchFamily="34" charset="0"/>
                <a:cs typeface="+mn-cs"/>
              </a:rPr>
              <a:t>«Рассеянность</a:t>
            </a:r>
            <a:r>
              <a:rPr lang="ru-RU" sz="1800" dirty="0">
                <a:latin typeface="Arial Narrow" pitchFamily="34" charset="0"/>
                <a:cs typeface="+mn-cs"/>
              </a:rPr>
              <a:t>» ритма -  </a:t>
            </a:r>
            <a:r>
              <a:rPr lang="ru-RU" sz="1800" dirty="0" err="1">
                <a:latin typeface="Arial Narrow" pitchFamily="34" charset="0"/>
                <a:cs typeface="+mn-cs"/>
              </a:rPr>
              <a:t>септоли</a:t>
            </a:r>
            <a:r>
              <a:rPr lang="ru-RU" sz="1800" dirty="0">
                <a:latin typeface="Arial Narrow" pitchFamily="34" charset="0"/>
                <a:cs typeface="+mn-cs"/>
              </a:rPr>
              <a:t> </a:t>
            </a:r>
          </a:p>
          <a:p>
            <a:pPr marL="222250" lvl="0" indent="-222250"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ru-RU" sz="1800" dirty="0" smtClean="0">
                <a:latin typeface="Arial Narrow" pitchFamily="34" charset="0"/>
                <a:cs typeface="+mn-cs"/>
              </a:rPr>
              <a:t>«Рассуждающие</a:t>
            </a:r>
            <a:r>
              <a:rPr lang="ru-RU" sz="1800" dirty="0">
                <a:latin typeface="Arial Narrow" pitchFamily="34" charset="0"/>
                <a:cs typeface="+mn-cs"/>
              </a:rPr>
              <a:t>» </a:t>
            </a:r>
            <a:r>
              <a:rPr lang="ru-RU" sz="1800" dirty="0" err="1">
                <a:latin typeface="Arial Narrow" pitchFamily="34" charset="0"/>
                <a:cs typeface="+mn-cs"/>
              </a:rPr>
              <a:t>скачкИ</a:t>
            </a:r>
            <a:endParaRPr lang="ru-RU" sz="1800" dirty="0">
              <a:latin typeface="Arial Narrow" pitchFamily="34" charset="0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96" y="2631405"/>
            <a:ext cx="4232469" cy="34618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67544" y="3501008"/>
            <a:ext cx="3654152" cy="229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</a:pPr>
            <a:r>
              <a:rPr lang="ru-RU" sz="1800" b="1" dirty="0" err="1" smtClean="0">
                <a:latin typeface="Arial Narrow" pitchFamily="34" charset="0"/>
                <a:cs typeface="+mn-cs"/>
              </a:rPr>
              <a:t>Флорестан</a:t>
            </a:r>
            <a:endParaRPr lang="ru-RU" sz="1800" b="1" dirty="0">
              <a:latin typeface="Arial Narrow" pitchFamily="34" charset="0"/>
              <a:cs typeface="+mn-cs"/>
            </a:endParaRPr>
          </a:p>
          <a:p>
            <a:pPr marL="222250" indent="-222250"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ru-RU" sz="1800" dirty="0" smtClean="0">
                <a:latin typeface="Arial Narrow" pitchFamily="34" charset="0"/>
                <a:cs typeface="+mn-cs"/>
              </a:rPr>
              <a:t>«Ломаная» </a:t>
            </a:r>
            <a:r>
              <a:rPr lang="ru-RU" sz="1800" dirty="0">
                <a:latin typeface="Arial Narrow" pitchFamily="34" charset="0"/>
                <a:cs typeface="+mn-cs"/>
              </a:rPr>
              <a:t>мелодия со скачками</a:t>
            </a:r>
          </a:p>
          <a:p>
            <a:pPr marL="222250" indent="-222250"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ru-RU" sz="1800" dirty="0">
                <a:latin typeface="Arial Narrow" pitchFamily="34" charset="0"/>
                <a:cs typeface="+mn-cs"/>
              </a:rPr>
              <a:t>Быстрый темп, </a:t>
            </a:r>
            <a:r>
              <a:rPr lang="ru-RU" sz="1800" dirty="0" smtClean="0">
                <a:latin typeface="Arial Narrow" pitchFamily="34" charset="0"/>
                <a:cs typeface="+mn-cs"/>
              </a:rPr>
              <a:t>порывистость </a:t>
            </a:r>
            <a:r>
              <a:rPr lang="ru-RU" sz="1800" dirty="0">
                <a:latin typeface="Arial Narrow" pitchFamily="34" charset="0"/>
                <a:cs typeface="+mn-cs"/>
              </a:rPr>
              <a:t>в ритме, передающая  «страстность» натуры</a:t>
            </a:r>
          </a:p>
          <a:p>
            <a:pPr marL="222250" indent="-222250" algn="just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ru-RU" sz="1800" dirty="0" smtClean="0">
                <a:latin typeface="Arial Narrow" pitchFamily="34" charset="0"/>
                <a:cs typeface="+mn-cs"/>
              </a:rPr>
              <a:t>«Пульс</a:t>
            </a:r>
            <a:r>
              <a:rPr lang="ru-RU" sz="1800" dirty="0">
                <a:latin typeface="Arial Narrow" pitchFamily="34" charset="0"/>
                <a:cs typeface="+mn-cs"/>
              </a:rPr>
              <a:t>» мелодии все учащается, из нее вычленяются мотивы – вхождение в состояние безумия…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что может изображать музыка? </a:t>
            </a:r>
            <a:r>
              <a:rPr lang="ru-RU" dirty="0" smtClean="0"/>
              <a:t>(5)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380838"/>
            <a:ext cx="5995393" cy="274721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6300192" y="1471578"/>
            <a:ext cx="2636447" cy="20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82613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941388" indent="-22066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209675" indent="-1381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6621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193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65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37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09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0363" lvl="1" indent="0">
              <a:buNone/>
            </a:pPr>
            <a:r>
              <a:rPr lang="ru-RU" sz="1800" b="1" dirty="0"/>
              <a:t>Каковы факторы изобразительности</a:t>
            </a:r>
            <a:r>
              <a:rPr lang="en-US" sz="1800" b="1" dirty="0"/>
              <a:t>?</a:t>
            </a:r>
            <a:endParaRPr lang="ru-RU" sz="1800" dirty="0"/>
          </a:p>
          <a:p>
            <a:pPr lvl="1"/>
            <a:r>
              <a:rPr lang="ru-RU" sz="1800" dirty="0">
                <a:cs typeface="+mn-cs"/>
              </a:rPr>
              <a:t>Текст</a:t>
            </a:r>
            <a:r>
              <a:rPr lang="de-DE" sz="1800" dirty="0">
                <a:cs typeface="+mn-cs"/>
              </a:rPr>
              <a:t> </a:t>
            </a:r>
            <a:r>
              <a:rPr lang="ru-RU" sz="1800" dirty="0" smtClean="0">
                <a:cs typeface="+mn-cs"/>
              </a:rPr>
              <a:t>«</a:t>
            </a:r>
            <a:r>
              <a:rPr lang="de-DE" sz="1800" dirty="0" err="1" smtClean="0">
                <a:cs typeface="+mn-cs"/>
              </a:rPr>
              <a:t>When</a:t>
            </a:r>
            <a:r>
              <a:rPr lang="de-DE" sz="1800" dirty="0" smtClean="0">
                <a:cs typeface="+mn-cs"/>
              </a:rPr>
              <a:t> </a:t>
            </a:r>
            <a:r>
              <a:rPr lang="de-DE" sz="1800" dirty="0">
                <a:cs typeface="+mn-cs"/>
              </a:rPr>
              <a:t>I am </a:t>
            </a:r>
            <a:r>
              <a:rPr lang="de-DE" sz="1800" dirty="0" err="1">
                <a:cs typeface="+mn-cs"/>
              </a:rPr>
              <a:t>laid</a:t>
            </a:r>
            <a:r>
              <a:rPr lang="de-DE" sz="1800" dirty="0">
                <a:cs typeface="+mn-cs"/>
              </a:rPr>
              <a:t> in </a:t>
            </a:r>
            <a:r>
              <a:rPr lang="de-DE" sz="1800" dirty="0" err="1" smtClean="0">
                <a:cs typeface="+mn-cs"/>
              </a:rPr>
              <a:t>earth</a:t>
            </a:r>
            <a:r>
              <a:rPr lang="ru-RU" sz="1800" dirty="0" smtClean="0">
                <a:cs typeface="+mn-cs"/>
              </a:rPr>
              <a:t>» сопровождается </a:t>
            </a:r>
            <a:r>
              <a:rPr lang="ru-RU" sz="1800" dirty="0">
                <a:cs typeface="+mn-cs"/>
              </a:rPr>
              <a:t>нисходящими ходами по хроматизмам в аккомпанементе (символ страдания и нисхождения в могилу в эпоху барокко)</a:t>
            </a:r>
            <a:endParaRPr lang="en-US" sz="1800" dirty="0">
              <a:cs typeface="+mn-cs"/>
            </a:endParaRPr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 </a:t>
            </a:r>
            <a:endParaRPr lang="en-US" sz="1800" kern="0" dirty="0" smtClean="0"/>
          </a:p>
          <a:p>
            <a:pPr marL="0" indent="0">
              <a:buNone/>
            </a:pPr>
            <a:endParaRPr lang="en-US" sz="1800" kern="0" dirty="0" smtClean="0"/>
          </a:p>
          <a:p>
            <a:pPr marL="0" indent="0">
              <a:buNone/>
            </a:pPr>
            <a:endParaRPr lang="en-US" sz="1800" kern="0" dirty="0"/>
          </a:p>
          <a:p>
            <a:pPr marL="0" indent="0">
              <a:buNone/>
            </a:pPr>
            <a:endParaRPr lang="de-DE" sz="1800" kern="0" dirty="0"/>
          </a:p>
          <a:p>
            <a:endParaRPr lang="de-DE" sz="1800" kern="0" dirty="0"/>
          </a:p>
          <a:p>
            <a:pPr>
              <a:buFontTx/>
              <a:buChar char="-"/>
            </a:pPr>
            <a:endParaRPr lang="ru-RU" sz="18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4491868"/>
            <a:ext cx="4200525" cy="1104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94" y="45389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Arial Narrow" pitchFamily="34" charset="0"/>
                <a:cs typeface="+mn-cs"/>
              </a:rPr>
              <a:t>В </a:t>
            </a:r>
            <a:r>
              <a:rPr lang="de-DE" sz="1800" dirty="0">
                <a:latin typeface="Arial Narrow" pitchFamily="34" charset="0"/>
                <a:cs typeface="+mn-cs"/>
              </a:rPr>
              <a:t>XVII</a:t>
            </a:r>
            <a:r>
              <a:rPr lang="ru-RU" sz="1800" dirty="0">
                <a:latin typeface="Arial Narrow" pitchFamily="34" charset="0"/>
                <a:cs typeface="+mn-cs"/>
              </a:rPr>
              <a:t> в. данные слова </a:t>
            </a:r>
            <a:r>
              <a:rPr lang="ru-RU" sz="1800" dirty="0" smtClean="0">
                <a:latin typeface="Arial Narrow" pitchFamily="34" charset="0"/>
                <a:cs typeface="+mn-cs"/>
              </a:rPr>
              <a:t>надлежало </a:t>
            </a:r>
            <a:r>
              <a:rPr lang="ru-RU" sz="1800" dirty="0">
                <a:latin typeface="Arial Narrow" pitchFamily="34" charset="0"/>
                <a:cs typeface="+mn-cs"/>
              </a:rPr>
              <a:t>изображать в музыке (список Д. </a:t>
            </a:r>
            <a:r>
              <a:rPr lang="ru-RU" sz="1800" dirty="0" err="1">
                <a:latin typeface="Arial Narrow" pitchFamily="34" charset="0"/>
                <a:cs typeface="+mn-cs"/>
              </a:rPr>
              <a:t>Шпера</a:t>
            </a:r>
            <a:r>
              <a:rPr lang="ru-RU" sz="1800" dirty="0">
                <a:latin typeface="Arial Narrow" pitchFamily="34" charset="0"/>
                <a:cs typeface="+mn-cs"/>
              </a:rPr>
              <a:t>)</a:t>
            </a:r>
            <a:r>
              <a:rPr lang="de-DE" sz="1800" dirty="0">
                <a:latin typeface="Arial Narrow" pitchFamily="34" charset="0"/>
                <a:cs typeface="+mn-cs"/>
              </a:rPr>
              <a:t> </a:t>
            </a:r>
            <a:endParaRPr lang="en-US" sz="1800" dirty="0">
              <a:latin typeface="Arial Narrow" pitchFamily="34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предмет анализа в музыке </a:t>
            </a:r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6" y="2204864"/>
            <a:ext cx="8532813" cy="8640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latin typeface="+mj-lt"/>
              </a:rPr>
              <a:t>Что может </a:t>
            </a:r>
            <a:r>
              <a:rPr lang="ru-RU" sz="2800" b="1" dirty="0" smtClean="0">
                <a:latin typeface="+mj-lt"/>
              </a:rPr>
              <a:t>выражать </a:t>
            </a:r>
            <a:r>
              <a:rPr lang="ru-RU" sz="2800" b="1" dirty="0">
                <a:latin typeface="+mj-lt"/>
              </a:rPr>
              <a:t>музыка и какими средствами она это </a:t>
            </a:r>
            <a:r>
              <a:rPr lang="ru-RU" sz="2800" b="1" dirty="0" smtClean="0">
                <a:latin typeface="+mj-lt"/>
              </a:rPr>
              <a:t>делает</a:t>
            </a:r>
            <a:r>
              <a:rPr lang="en-US" sz="2800" b="1" dirty="0" smtClean="0">
                <a:latin typeface="+mj-lt"/>
              </a:rPr>
              <a:t>?</a:t>
            </a:r>
            <a:endParaRPr lang="ru-RU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что может </a:t>
            </a:r>
            <a:r>
              <a:rPr lang="ru-RU" dirty="0" smtClean="0"/>
              <a:t>выражать музыка</a:t>
            </a:r>
            <a:r>
              <a:rPr lang="ru-RU" dirty="0"/>
              <a:t>? </a:t>
            </a:r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-108520" y="1431686"/>
            <a:ext cx="4572000" cy="4692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Abbandono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аббандоно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удручённо, подавленно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Accarezzevole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аккфрэццэволе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ласково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Affettuose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аффетуозо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сердечно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Agitato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аджитато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возбужденно, взволнованно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Amabile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амабиле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приятно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Amoroso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любовно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Appassionato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аппассьёнато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страстно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Ardente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арденте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 жаром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Capriccioso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каприччьозе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капризно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dolcezza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(кон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дольчэцца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 нежностью, мягко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(кон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долоре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 грустью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fuoco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(кон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фущко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 огнём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malinconia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(кон 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малинкониа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меланхолично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Dolcissimo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дольчиссимо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очень мягко, очень нежно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647" y="1431686"/>
            <a:ext cx="4572000" cy="37689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Dolente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долэнте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грустно, жалобно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Espressivo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эспрэссиво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выразительно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Giocoso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джьокозо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шутливо, игриво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Gioioso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джьойозе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радостно, весело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Languido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лангуидо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 изнеможением, бессильно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рэлиджиозо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благоговейно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сэнсибиле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чувствительно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сэрьозо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серьезно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Saove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саовэ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приветливо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Spianato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спьянато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 простотой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спиритуозо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одухотворённо, одушевлённо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Strepituoso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стрэпитуозо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шумно, бурно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Tranquillo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транкуйлле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спокойно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Vigiriso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вигорозо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сильно, бодро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2771800" y="917217"/>
            <a:ext cx="8370069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82613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941388" indent="-22066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209675" indent="-1381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6621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193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65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37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09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800" b="1" kern="0" dirty="0" smtClean="0"/>
              <a:t>Примеры музыкальных обозначений</a:t>
            </a:r>
            <a:endParaRPr lang="en-US" sz="1800" b="1" kern="0" dirty="0" smtClean="0"/>
          </a:p>
          <a:p>
            <a:pPr marL="0" indent="0">
              <a:buNone/>
            </a:pPr>
            <a:endParaRPr lang="en-US" sz="1800" b="1" kern="0" dirty="0"/>
          </a:p>
          <a:p>
            <a:pPr marL="0" indent="0">
              <a:buNone/>
            </a:pPr>
            <a:endParaRPr lang="de-DE" sz="1800" b="1" kern="0" dirty="0"/>
          </a:p>
          <a:p>
            <a:endParaRPr lang="de-DE" sz="1800" b="1" kern="0" dirty="0"/>
          </a:p>
          <a:p>
            <a:pPr>
              <a:buFontTx/>
              <a:buChar char="-"/>
            </a:pPr>
            <a:endParaRPr lang="ru-RU" sz="1800" b="1" kern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предмет </a:t>
            </a:r>
            <a:r>
              <a:rPr lang="ru-RU" dirty="0" smtClean="0"/>
              <a:t>анализа в музыке №3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6" y="2204864"/>
            <a:ext cx="8532813" cy="8640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+mj-lt"/>
              </a:rPr>
              <a:t>В чем польза того, чтобы быть «в контексте» (на примере музыкального юмора) </a:t>
            </a:r>
            <a:r>
              <a:rPr lang="en-US" sz="2800" b="1" dirty="0" smtClean="0">
                <a:latin typeface="+mj-lt"/>
              </a:rPr>
              <a:t>?</a:t>
            </a:r>
            <a:endParaRPr lang="ru-RU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8776"/>
            <a:ext cx="8532813" cy="459904"/>
          </a:xfrm>
        </p:spPr>
        <p:txBody>
          <a:bodyPr/>
          <a:lstStyle/>
          <a:p>
            <a:r>
              <a:rPr lang="ru-RU" dirty="0"/>
              <a:t>Содержание</a:t>
            </a:r>
            <a:r>
              <a:rPr lang="en-US" dirty="0" smtClean="0"/>
              <a:t>:</a:t>
            </a:r>
            <a:r>
              <a:rPr lang="ru-RU" dirty="0" smtClean="0"/>
              <a:t> трехмерная картина как результат анализа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4704"/>
            <a:ext cx="8532813" cy="7920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Чем более детально мы осмысливаем слышимое, тем большим количеством музыкальных событий, эмоций и смыслов мы способны насладиться</a:t>
            </a:r>
            <a:r>
              <a:rPr lang="en-US" b="1" dirty="0" smtClean="0"/>
              <a:t>!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46" y="1555656"/>
            <a:ext cx="4680520" cy="35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729" y="4863004"/>
            <a:ext cx="8658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Dimension 1 =</a:t>
            </a:r>
            <a:r>
              <a:rPr lang="ru-RU" b="1" dirty="0" smtClean="0"/>
              <a:t> </a:t>
            </a:r>
            <a:r>
              <a:rPr lang="en-US" b="1" dirty="0" smtClean="0"/>
              <a:t>visual</a:t>
            </a:r>
            <a:r>
              <a:rPr lang="de-DE" b="1" dirty="0" smtClean="0"/>
              <a:t> </a:t>
            </a:r>
            <a:r>
              <a:rPr lang="de-DE" b="1" dirty="0" err="1" smtClean="0"/>
              <a:t>images</a:t>
            </a:r>
            <a:endParaRPr lang="en-US" b="1" dirty="0" smtClean="0"/>
          </a:p>
          <a:p>
            <a:r>
              <a:rPr lang="en-US" b="1" dirty="0"/>
              <a:t>Dimension </a:t>
            </a:r>
            <a:r>
              <a:rPr lang="en-US" b="1" dirty="0" smtClean="0"/>
              <a:t>2 </a:t>
            </a:r>
            <a:r>
              <a:rPr lang="en-US" b="1" dirty="0"/>
              <a:t>= </a:t>
            </a:r>
            <a:r>
              <a:rPr lang="en-US" b="1" dirty="0" smtClean="0"/>
              <a:t>emotional  excitements</a:t>
            </a:r>
          </a:p>
          <a:p>
            <a:r>
              <a:rPr lang="en-US" b="1" dirty="0" smtClean="0"/>
              <a:t>Dimension </a:t>
            </a:r>
            <a:r>
              <a:rPr lang="en-US" b="1" dirty="0"/>
              <a:t>3</a:t>
            </a:r>
            <a:r>
              <a:rPr lang="en-US" b="1" dirty="0" smtClean="0"/>
              <a:t> = context… that gives even deeper level of visions, associations and excitement </a:t>
            </a:r>
            <a:endParaRPr lang="ru-RU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 smtClean="0"/>
              <a:t>:</a:t>
            </a:r>
            <a:r>
              <a:rPr lang="ru-RU" dirty="0" smtClean="0"/>
              <a:t> невредные советы (1)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532813" cy="32403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подготовки к прослушиванию бывает полезно</a:t>
            </a:r>
            <a:r>
              <a:rPr lang="ru-RU" b="1" dirty="0" smtClean="0"/>
              <a:t>:</a:t>
            </a:r>
            <a:endParaRPr lang="ru-RU" b="1" dirty="0"/>
          </a:p>
          <a:p>
            <a:pPr lvl="0"/>
            <a:r>
              <a:rPr lang="ru-RU" dirty="0"/>
              <a:t>прочитать о </a:t>
            </a:r>
            <a:r>
              <a:rPr lang="ru-RU" dirty="0" smtClean="0"/>
              <a:t>композиторе/сочинении</a:t>
            </a:r>
            <a:r>
              <a:rPr lang="en-US" dirty="0" smtClean="0"/>
              <a:t>/</a:t>
            </a:r>
            <a:r>
              <a:rPr lang="ru-RU" dirty="0" smtClean="0"/>
              <a:t>музыкальной эпохе </a:t>
            </a:r>
            <a:endParaRPr lang="ru-RU" dirty="0"/>
          </a:p>
          <a:p>
            <a:pPr lvl="1"/>
            <a:r>
              <a:rPr lang="ru-RU" u="sng" dirty="0">
                <a:hlinkClick r:id="rId2"/>
              </a:rPr>
              <a:t>www.belcanto.ru/</a:t>
            </a:r>
            <a:endParaRPr lang="ru-RU" dirty="0"/>
          </a:p>
          <a:p>
            <a:pPr lvl="1"/>
            <a:r>
              <a:rPr lang="ru-RU" u="sng" dirty="0">
                <a:hlinkClick r:id="rId3"/>
              </a:rPr>
              <a:t>http://www.musicfancy.net</a:t>
            </a:r>
            <a:endParaRPr lang="ru-RU" dirty="0"/>
          </a:p>
          <a:p>
            <a:pPr lvl="1"/>
            <a:r>
              <a:rPr lang="ru-RU" u="sng" dirty="0" err="1" smtClean="0"/>
              <a:t>arzamas.academy</a:t>
            </a:r>
            <a:endParaRPr lang="ru-RU" u="sng" dirty="0" smtClean="0"/>
          </a:p>
          <a:p>
            <a:pPr lvl="1"/>
            <a:r>
              <a:rPr lang="ru-RU" u="sng" dirty="0"/>
              <a:t>б</a:t>
            </a:r>
            <a:r>
              <a:rPr lang="ru-RU" u="sng" dirty="0" smtClean="0"/>
              <a:t>уклет к концерту</a:t>
            </a:r>
            <a:endParaRPr lang="ru-RU" dirty="0"/>
          </a:p>
          <a:p>
            <a:pPr lvl="0"/>
            <a:r>
              <a:rPr lang="ru-RU" dirty="0"/>
              <a:t>заранее послушать само сочинение</a:t>
            </a:r>
          </a:p>
          <a:p>
            <a:pPr lvl="1"/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muzofond.org</a:t>
            </a:r>
            <a:endParaRPr lang="ru-RU" dirty="0"/>
          </a:p>
          <a:p>
            <a:pPr lvl="1"/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://classic-online.ru</a:t>
            </a:r>
            <a:r>
              <a:rPr lang="ru-RU" u="sng" dirty="0"/>
              <a:t> 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</a:t>
            </a:r>
            <a:r>
              <a:rPr lang="ru-RU" dirty="0"/>
              <a:t> невредные советы 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532813" cy="324036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подготовки к прослушиванию бывает полезно: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послушать </a:t>
            </a:r>
            <a:r>
              <a:rPr lang="ru-RU" dirty="0"/>
              <a:t>аудио /видео лекции авторитетных музыковедов о сочинении/композиторе/музыкальной эпохе – есть на </a:t>
            </a:r>
            <a:r>
              <a:rPr lang="en-US" dirty="0" err="1"/>
              <a:t>vk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/ </a:t>
            </a:r>
            <a:r>
              <a:rPr lang="en-US" dirty="0" err="1"/>
              <a:t>youtube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Ольга </a:t>
            </a:r>
            <a:r>
              <a:rPr lang="ru-RU" dirty="0" err="1"/>
              <a:t>Скорбященская</a:t>
            </a:r>
            <a:r>
              <a:rPr lang="ru-RU" dirty="0"/>
              <a:t> /Александр Харьковский/ Аркадий </a:t>
            </a:r>
            <a:r>
              <a:rPr lang="ru-RU" dirty="0" err="1"/>
              <a:t>Климовицкий</a:t>
            </a:r>
            <a:r>
              <a:rPr lang="ru-RU" dirty="0"/>
              <a:t>/ Ольга </a:t>
            </a:r>
            <a:r>
              <a:rPr lang="ru-RU" dirty="0" err="1"/>
              <a:t>Манулкина</a:t>
            </a:r>
            <a:r>
              <a:rPr lang="ru-RU" dirty="0"/>
              <a:t>/ Ляля </a:t>
            </a:r>
            <a:r>
              <a:rPr lang="ru-RU" dirty="0" err="1"/>
              <a:t>Кандаурова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успокоить ум </a:t>
            </a:r>
            <a:r>
              <a:rPr lang="ru-RU" dirty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pPr lvl="0"/>
            <a:r>
              <a:rPr lang="ru-RU" dirty="0"/>
              <a:t>НАСТРОИТЬСЯ НА ИНТЕРЕСНОЕ, НЕПРЕДСКАЗУЕМОЕ ПРИКЛЮЧЕНИЕ!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pPr lvl="0"/>
            <a:r>
              <a:rPr lang="ru-RU" dirty="0"/>
              <a:t>ОТКЛЮЧИТЬ МОБИЛЬНЫЕ ТЕЛЕФОНЫ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8720"/>
            <a:ext cx="8532813" cy="1872208"/>
          </a:xfrm>
        </p:spPr>
        <p:txBody>
          <a:bodyPr/>
          <a:lstStyle/>
          <a:p>
            <a:pPr lvl="0"/>
            <a:r>
              <a:rPr lang="ru-RU" b="1" dirty="0" smtClean="0">
                <a:latin typeface="+mn-lt"/>
              </a:rPr>
              <a:t>Кратко о себе</a:t>
            </a:r>
            <a:endParaRPr lang="en-US" b="1" dirty="0" smtClean="0">
              <a:latin typeface="+mn-lt"/>
            </a:endParaRPr>
          </a:p>
          <a:p>
            <a:pPr lvl="0"/>
            <a:r>
              <a:rPr lang="ru-RU" b="1" dirty="0" smtClean="0">
                <a:latin typeface="+mn-lt"/>
              </a:rPr>
              <a:t>Формат</a:t>
            </a:r>
            <a:endParaRPr lang="en-US" b="1" dirty="0" smtClean="0">
              <a:latin typeface="+mn-lt"/>
            </a:endParaRPr>
          </a:p>
          <a:p>
            <a:pPr lvl="1"/>
            <a:r>
              <a:rPr lang="ru-RU" dirty="0" smtClean="0">
                <a:latin typeface="+mn-lt"/>
              </a:rPr>
              <a:t>Как это происходило в «Т-</a:t>
            </a:r>
            <a:r>
              <a:rPr lang="de-DE" dirty="0" smtClean="0">
                <a:latin typeface="+mn-lt"/>
              </a:rPr>
              <a:t>Systems</a:t>
            </a:r>
            <a:r>
              <a:rPr lang="ru-RU" dirty="0" smtClean="0">
                <a:latin typeface="+mn-lt"/>
              </a:rPr>
              <a:t>» (</a:t>
            </a:r>
            <a:r>
              <a:rPr lang="ru-RU" dirty="0" smtClean="0">
                <a:latin typeface="+mn-lt"/>
              </a:rPr>
              <a:t>Санкт-Петербург,2018)</a:t>
            </a:r>
            <a:endParaRPr lang="ru-RU" dirty="0" smtClean="0">
              <a:latin typeface="+mn-lt"/>
            </a:endParaRPr>
          </a:p>
          <a:p>
            <a:pPr lvl="0"/>
            <a:r>
              <a:rPr lang="ru-RU" b="1" dirty="0" smtClean="0">
                <a:latin typeface="+mn-lt"/>
              </a:rPr>
              <a:t>Содержание</a:t>
            </a:r>
          </a:p>
          <a:p>
            <a:pPr lvl="1"/>
            <a:r>
              <a:rPr lang="ru-RU" dirty="0" smtClean="0">
                <a:latin typeface="+mn-lt"/>
              </a:rPr>
              <a:t>Что и как анализировать в музыке</a:t>
            </a:r>
            <a:endParaRPr lang="de-DE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«Невредные советы» слушателю-аналитику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8194" name="Picture 2" descr="Картинки по запросу поеха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837856" cy="22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2050" name="Picture 2" descr="https://cdn.quizzclub.com/trivia/2016-10/who-created-the-1995-tv-show-get-smart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5919125" cy="44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инки по запросу фрося бурлак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26989"/>
            <a:ext cx="2433297" cy="1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 о себе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4704"/>
            <a:ext cx="8532813" cy="1512168"/>
          </a:xfrm>
        </p:spPr>
        <p:txBody>
          <a:bodyPr/>
          <a:lstStyle/>
          <a:p>
            <a:r>
              <a:rPr lang="ru-RU" dirty="0" smtClean="0"/>
              <a:t>Бизнес-аналитик «</a:t>
            </a:r>
            <a:r>
              <a:rPr lang="de-DE" dirty="0" err="1" smtClean="0"/>
              <a:t>eCare</a:t>
            </a:r>
            <a:r>
              <a:rPr lang="ru-RU" dirty="0" smtClean="0"/>
              <a:t>»</a:t>
            </a:r>
            <a:r>
              <a:rPr lang="de-DE" dirty="0" smtClean="0"/>
              <a:t> (T</a:t>
            </a:r>
            <a:r>
              <a:rPr lang="en-US" dirty="0" smtClean="0"/>
              <a:t>-Systems</a:t>
            </a:r>
            <a:r>
              <a:rPr lang="de-DE" dirty="0" smtClean="0"/>
              <a:t>)</a:t>
            </a:r>
            <a:endParaRPr lang="ru-RU" dirty="0" smtClean="0"/>
          </a:p>
          <a:p>
            <a:r>
              <a:rPr lang="ru-RU" dirty="0" smtClean="0"/>
              <a:t>Выпускница программы «Музыкальная критика и кураторство</a:t>
            </a:r>
            <a:r>
              <a:rPr lang="ru-RU" dirty="0" smtClean="0"/>
              <a:t>» (СПбГУ)</a:t>
            </a:r>
            <a:endParaRPr lang="ru-RU" dirty="0" smtClean="0"/>
          </a:p>
          <a:p>
            <a:r>
              <a:rPr lang="ru-RU" dirty="0" smtClean="0"/>
              <a:t>Организатор и ведущая проекта «О классике вслух» (2015 - </a:t>
            </a:r>
            <a:r>
              <a:rPr lang="ru-RU" dirty="0" err="1" smtClean="0"/>
              <a:t>н.в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Автор публикаций об академической музыке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2813" cy="459904"/>
          </a:xfrm>
        </p:spPr>
        <p:txBody>
          <a:bodyPr/>
          <a:lstStyle/>
          <a:p>
            <a:r>
              <a:rPr lang="ru-RU" dirty="0"/>
              <a:t>Формат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32" y="1484784"/>
            <a:ext cx="8451926" cy="36004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Исследование музыки аналитиками </a:t>
            </a:r>
            <a:r>
              <a:rPr lang="de-DE" b="1" dirty="0" smtClean="0"/>
              <a:t>T</a:t>
            </a:r>
            <a:r>
              <a:rPr lang="en-US" b="1" dirty="0" smtClean="0"/>
              <a:t>-</a:t>
            </a:r>
            <a:r>
              <a:rPr lang="de-DE" b="1" dirty="0"/>
              <a:t>S</a:t>
            </a:r>
            <a:r>
              <a:rPr lang="en-US" b="1" dirty="0" err="1" smtClean="0"/>
              <a:t>ystems</a:t>
            </a:r>
            <a:endParaRPr lang="en-US" dirty="0" smtClean="0">
              <a:latin typeface="+mn-lt"/>
            </a:endParaRPr>
          </a:p>
          <a:p>
            <a:pPr algn="just"/>
            <a:r>
              <a:rPr lang="ru-RU" dirty="0"/>
              <a:t>Лекция-эксперимент в рамках курсов аналитиков (основала Леонова Наталья в </a:t>
            </a:r>
            <a:r>
              <a:rPr lang="en-US" dirty="0"/>
              <a:t>2018 (BA Team Lead, </a:t>
            </a:r>
            <a:r>
              <a:rPr lang="ru-RU" dirty="0"/>
              <a:t>«</a:t>
            </a:r>
            <a:r>
              <a:rPr lang="en-US" dirty="0" err="1"/>
              <a:t>eCare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до </a:t>
            </a:r>
            <a:r>
              <a:rPr lang="en-US" dirty="0"/>
              <a:t>09.2018</a:t>
            </a:r>
            <a:r>
              <a:rPr lang="en-US" dirty="0" smtClean="0"/>
              <a:t>)</a:t>
            </a:r>
            <a:endParaRPr lang="ru-RU" dirty="0" smtClean="0"/>
          </a:p>
          <a:p>
            <a:pPr algn="just"/>
            <a:r>
              <a:rPr lang="ru-RU" dirty="0"/>
              <a:t>И</a:t>
            </a:r>
            <a:r>
              <a:rPr lang="ru-RU" dirty="0" smtClean="0"/>
              <a:t>сследовали музыку ушами и сердцами в течение двух часов</a:t>
            </a:r>
            <a:r>
              <a:rPr lang="en-US" dirty="0" smtClean="0"/>
              <a:t> (</a:t>
            </a:r>
            <a:r>
              <a:rPr lang="ru-RU" dirty="0" smtClean="0"/>
              <a:t>или немного дольше…</a:t>
            </a:r>
            <a:r>
              <a:rPr lang="en-US" dirty="0" smtClean="0"/>
              <a:t>)</a:t>
            </a:r>
          </a:p>
          <a:p>
            <a:pPr algn="just"/>
            <a:r>
              <a:rPr lang="ru-RU" dirty="0" smtClean="0"/>
              <a:t>Рассматривали фрагменты</a:t>
            </a:r>
            <a:r>
              <a:rPr lang="de-DE" dirty="0" smtClean="0"/>
              <a:t> </a:t>
            </a:r>
            <a:r>
              <a:rPr lang="ru-RU" dirty="0" smtClean="0"/>
              <a:t>разных времен (</a:t>
            </a:r>
            <a:r>
              <a:rPr lang="de-DE" dirty="0" smtClean="0"/>
              <a:t>XVII-XX </a:t>
            </a:r>
            <a:r>
              <a:rPr lang="ru-RU" dirty="0" smtClean="0"/>
              <a:t>вв.), постепенно раскрывающие тему дискуссии</a:t>
            </a:r>
          </a:p>
          <a:p>
            <a:pPr algn="just"/>
            <a:r>
              <a:rPr lang="ru-RU" b="1" u="sng" dirty="0" smtClean="0"/>
              <a:t>СМЕЛО </a:t>
            </a:r>
            <a:r>
              <a:rPr lang="en-US" dirty="0" smtClean="0"/>
              <a:t> </a:t>
            </a:r>
            <a:r>
              <a:rPr lang="ru-RU" dirty="0" smtClean="0"/>
              <a:t>выражали собственные идеи, чувства и эмоции</a:t>
            </a:r>
            <a:endParaRPr lang="en-US" dirty="0" smtClean="0"/>
          </a:p>
          <a:p>
            <a:pPr algn="just"/>
            <a:r>
              <a:rPr lang="ru-RU" dirty="0" smtClean="0"/>
              <a:t>Пытались «разложить по полочкам» и </a:t>
            </a:r>
            <a:r>
              <a:rPr lang="en-US" dirty="0" smtClean="0"/>
              <a:t> </a:t>
            </a:r>
            <a:r>
              <a:rPr lang="ru-RU" b="1" u="sng" dirty="0" smtClean="0"/>
              <a:t>ДОКАЗАТЬ</a:t>
            </a:r>
            <a:r>
              <a:rPr lang="en-US" dirty="0" smtClean="0"/>
              <a:t> </a:t>
            </a:r>
            <a:r>
              <a:rPr lang="ru-RU" dirty="0" smtClean="0"/>
              <a:t> собственные гипотезы о музыкальном содержании </a:t>
            </a:r>
            <a:r>
              <a:rPr lang="en-US" b="1" dirty="0" smtClean="0"/>
              <a:t>(</a:t>
            </a:r>
            <a:r>
              <a:rPr lang="ru-RU" b="1" dirty="0" smtClean="0"/>
              <a:t>настоящая работа аналитика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r>
              <a:rPr lang="en-US" b="1" dirty="0" smtClean="0"/>
              <a:t>)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r>
              <a:rPr lang="en-US" dirty="0" smtClean="0"/>
              <a:t>: </a:t>
            </a:r>
            <a:r>
              <a:rPr lang="ru-RU" dirty="0" smtClean="0"/>
              <a:t>ключевые вопросы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04" y="724577"/>
            <a:ext cx="1529309" cy="2164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0" y="3429000"/>
            <a:ext cx="3587928" cy="239195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611560" y="1344197"/>
            <a:ext cx="6120680" cy="129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82613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941388" indent="-22066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209675" indent="-1381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6621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193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65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37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09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dirty="0" smtClean="0"/>
              <a:t>Что является предметом анализа в музыке</a:t>
            </a:r>
            <a:r>
              <a:rPr lang="en-US" b="1" dirty="0" smtClean="0"/>
              <a:t>?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kern="0" dirty="0" smtClean="0"/>
              <a:t>По каким критериям этот анализ должен осуществляться</a:t>
            </a:r>
            <a:r>
              <a:rPr lang="en-US" b="1" kern="0" dirty="0" smtClean="0"/>
              <a:t>?</a:t>
            </a:r>
          </a:p>
          <a:p>
            <a:r>
              <a:rPr lang="ru-RU" b="1" kern="0" dirty="0" smtClean="0"/>
              <a:t>Как я могу анализировать классику без специального образования?</a:t>
            </a:r>
            <a:endParaRPr lang="en-US" b="1" kern="0" dirty="0" smtClean="0"/>
          </a:p>
          <a:p>
            <a:pPr marL="0" indent="0">
              <a:buNone/>
            </a:pPr>
            <a:endParaRPr lang="en-US" b="1" kern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b="1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.</a:t>
            </a:r>
            <a:endParaRPr lang="en-US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4328146" y="3429000"/>
            <a:ext cx="4242767" cy="107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82613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941388" indent="-22066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209675" indent="-1381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6621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193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65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37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09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b="1" kern="0" dirty="0" smtClean="0"/>
              <a:t>Что нужно, чтобы магия удалась</a:t>
            </a:r>
            <a:r>
              <a:rPr lang="en-US" sz="2400" b="1" kern="0" dirty="0" smtClean="0"/>
              <a:t>:</a:t>
            </a:r>
          </a:p>
          <a:p>
            <a:r>
              <a:rPr lang="ru-RU" b="1" kern="0" dirty="0" smtClean="0"/>
              <a:t>Концентрация на звучащем материалы</a:t>
            </a:r>
          </a:p>
          <a:p>
            <a:r>
              <a:rPr lang="ru-RU" b="1" kern="0" dirty="0" smtClean="0"/>
              <a:t>Вопросы к себе (обсудим далее)</a:t>
            </a:r>
          </a:p>
          <a:p>
            <a:r>
              <a:rPr lang="ru-RU" b="1" kern="0" dirty="0" smtClean="0"/>
              <a:t>Доверие собственным идеям</a:t>
            </a:r>
          </a:p>
          <a:p>
            <a:pPr marL="0" indent="0" algn="just">
              <a:buNone/>
            </a:pPr>
            <a:r>
              <a:rPr lang="ru-RU" b="1" u="sng" kern="0" dirty="0" smtClean="0">
                <a:solidFill>
                  <a:srgbClr val="FF0000"/>
                </a:solidFill>
              </a:rPr>
              <a:t>(в отличие от анализа в </a:t>
            </a:r>
            <a:r>
              <a:rPr lang="de-DE" b="1" u="sng" kern="0" dirty="0" smtClean="0">
                <a:solidFill>
                  <a:srgbClr val="FF0000"/>
                </a:solidFill>
              </a:rPr>
              <a:t>IT, </a:t>
            </a:r>
            <a:r>
              <a:rPr lang="ru-RU" b="1" u="sng" kern="0" dirty="0" smtClean="0">
                <a:solidFill>
                  <a:srgbClr val="FF0000"/>
                </a:solidFill>
              </a:rPr>
              <a:t>процесс здесь важнее результата)</a:t>
            </a:r>
          </a:p>
          <a:p>
            <a:pPr marL="0" indent="0">
              <a:buNone/>
            </a:pP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b="1" kern="0" dirty="0" smtClean="0"/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.</a:t>
            </a:r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r>
              <a:rPr lang="en-US" dirty="0" smtClean="0"/>
              <a:t>:</a:t>
            </a:r>
            <a:r>
              <a:rPr lang="ru-RU" dirty="0" smtClean="0"/>
              <a:t> предметы анализа </a:t>
            </a:r>
            <a:r>
              <a:rPr lang="en-US" dirty="0" smtClean="0"/>
              <a:t>– </a:t>
            </a:r>
            <a:r>
              <a:rPr lang="ru-RU" dirty="0" smtClean="0"/>
              <a:t>что бы это могло быть?</a:t>
            </a:r>
            <a:r>
              <a:rPr lang="en-US" dirty="0" smtClean="0"/>
              <a:t>!</a:t>
            </a:r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681054"/>
              </p:ext>
            </p:extLst>
          </p:nvPr>
        </p:nvGraphicFramePr>
        <p:xfrm>
          <a:off x="2263054" y="1990653"/>
          <a:ext cx="4469186" cy="122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838">
                  <a:extLst>
                    <a:ext uri="{9D8B030D-6E8A-4147-A177-3AD203B41FA5}">
                      <a16:colId xmlns:a16="http://schemas.microsoft.com/office/drawing/2014/main" xmlns="" val="1344052296"/>
                    </a:ext>
                  </a:extLst>
                </a:gridCol>
                <a:gridCol w="916831">
                  <a:extLst>
                    <a:ext uri="{9D8B030D-6E8A-4147-A177-3AD203B41FA5}">
                      <a16:colId xmlns:a16="http://schemas.microsoft.com/office/drawing/2014/main" xmlns="" val="68980462"/>
                    </a:ext>
                  </a:extLst>
                </a:gridCol>
                <a:gridCol w="870841">
                  <a:extLst>
                    <a:ext uri="{9D8B030D-6E8A-4147-A177-3AD203B41FA5}">
                      <a16:colId xmlns:a16="http://schemas.microsoft.com/office/drawing/2014/main" xmlns="" val="1774102621"/>
                    </a:ext>
                  </a:extLst>
                </a:gridCol>
                <a:gridCol w="893838">
                  <a:extLst>
                    <a:ext uri="{9D8B030D-6E8A-4147-A177-3AD203B41FA5}">
                      <a16:colId xmlns:a16="http://schemas.microsoft.com/office/drawing/2014/main" xmlns="" val="1710587842"/>
                    </a:ext>
                  </a:extLst>
                </a:gridCol>
                <a:gridCol w="893838">
                  <a:extLst>
                    <a:ext uri="{9D8B030D-6E8A-4147-A177-3AD203B41FA5}">
                      <a16:colId xmlns:a16="http://schemas.microsoft.com/office/drawing/2014/main" xmlns="" val="2952152734"/>
                    </a:ext>
                  </a:extLst>
                </a:gridCol>
              </a:tblGrid>
              <a:tr h="399363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Criteria</a:t>
                      </a:r>
                      <a:r>
                        <a:rPr lang="de-DE" sz="1200" baseline="0" dirty="0" smtClean="0"/>
                        <a:t> 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Criteria</a:t>
                      </a:r>
                      <a:r>
                        <a:rPr lang="de-DE" sz="1200" baseline="0" dirty="0" smtClean="0"/>
                        <a:t> 2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Criteria</a:t>
                      </a:r>
                      <a:r>
                        <a:rPr lang="de-DE" sz="1200" baseline="0" dirty="0" smtClean="0"/>
                        <a:t>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Criteria</a:t>
                      </a:r>
                      <a:r>
                        <a:rPr lang="de-DE" sz="1200" baseline="0" dirty="0" smtClean="0"/>
                        <a:t> 4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Criteria</a:t>
                      </a:r>
                      <a:r>
                        <a:rPr lang="de-DE" sz="1200" baseline="0" dirty="0" smtClean="0"/>
                        <a:t> 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60106"/>
                  </a:ext>
                </a:extLst>
              </a:tr>
              <a:tr h="2398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536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040481"/>
                  </a:ext>
                </a:extLst>
              </a:tr>
              <a:tr h="2398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536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805217"/>
                  </a:ext>
                </a:extLst>
              </a:tr>
              <a:tr h="2398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15284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195975" y="670325"/>
            <a:ext cx="876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/>
              <a:t>Визуальные образы</a:t>
            </a:r>
            <a:r>
              <a:rPr lang="en-US" b="1" dirty="0" smtClean="0"/>
              <a:t>: </a:t>
            </a:r>
            <a:r>
              <a:rPr lang="ru-RU" b="1" dirty="0" smtClean="0"/>
              <a:t>можно ли</a:t>
            </a:r>
            <a:r>
              <a:rPr lang="en-US" b="1" dirty="0" smtClean="0"/>
              <a:t> </a:t>
            </a:r>
            <a:r>
              <a:rPr lang="ru-RU" b="1" dirty="0" smtClean="0"/>
              <a:t>понять смысл спецификации, написанной на неизвестном языке</a:t>
            </a:r>
            <a:r>
              <a:rPr lang="en-US" b="1" dirty="0" smtClean="0"/>
              <a:t>?</a:t>
            </a:r>
            <a:endParaRPr lang="en-US" b="1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5974" y="1252161"/>
            <a:ext cx="876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u="sng" dirty="0" smtClean="0"/>
              <a:t>Эмоциональное содержание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ru-RU" b="1" dirty="0" smtClean="0"/>
              <a:t>пробовали наслаждаться кинодрамой, параллельно анализируя </a:t>
            </a:r>
            <a:r>
              <a:rPr lang="de-DE" b="1" dirty="0" smtClean="0"/>
              <a:t>Excel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21297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u="sng" dirty="0" smtClean="0"/>
              <a:t>Контекст</a:t>
            </a:r>
            <a:r>
              <a:rPr lang="en-US" b="1" u="sng" dirty="0" smtClean="0"/>
              <a:t>:</a:t>
            </a:r>
            <a:r>
              <a:rPr lang="ru-RU" b="1" u="sng" dirty="0" smtClean="0"/>
              <a:t> </a:t>
            </a:r>
            <a:r>
              <a:rPr lang="ru-RU" b="1" dirty="0"/>
              <a:t>м</a:t>
            </a:r>
            <a:r>
              <a:rPr lang="ru-RU" b="1" dirty="0" smtClean="0"/>
              <a:t>ожно </a:t>
            </a:r>
            <a:r>
              <a:rPr lang="ru-RU" b="1" dirty="0"/>
              <a:t>ли понять схему </a:t>
            </a:r>
            <a:r>
              <a:rPr lang="ru-RU" b="1" dirty="0" smtClean="0"/>
              <a:t>сложного бизнес-процесса </a:t>
            </a:r>
            <a:r>
              <a:rPr lang="ru-RU" b="1" dirty="0"/>
              <a:t>без общего </a:t>
            </a:r>
            <a:r>
              <a:rPr lang="ru-RU" b="1" dirty="0" smtClean="0"/>
              <a:t>представления об  </a:t>
            </a:r>
            <a:r>
              <a:rPr lang="ru-RU" b="1" dirty="0"/>
              <a:t>информационной </a:t>
            </a:r>
            <a:r>
              <a:rPr lang="ru-RU" b="1" dirty="0" smtClean="0"/>
              <a:t>системе? </a:t>
            </a:r>
            <a:r>
              <a:rPr lang="ru-RU" b="1" dirty="0"/>
              <a:t>С</a:t>
            </a:r>
            <a:r>
              <a:rPr lang="ru-RU" b="1" dirty="0" smtClean="0"/>
              <a:t>пособен ли ребенок наслаждаться Малевичем, ничего не зная о концепции его творчества</a:t>
            </a:r>
            <a:r>
              <a:rPr lang="en-US" b="1" dirty="0" smtClean="0"/>
              <a:t>?</a:t>
            </a:r>
            <a:r>
              <a:rPr lang="ru-RU" b="1" dirty="0" smtClean="0"/>
              <a:t>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98" y="4461350"/>
            <a:ext cx="1893282" cy="1703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1227"/>
            <a:ext cx="1273269" cy="132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97" y="4620314"/>
            <a:ext cx="1371041" cy="1386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55" y="6401935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68"/>
            <a:ext cx="8532813" cy="459904"/>
          </a:xfrm>
        </p:spPr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</a:t>
            </a:r>
            <a:r>
              <a:rPr lang="ru-RU" dirty="0"/>
              <a:t> предметы анализа </a:t>
            </a:r>
            <a:r>
              <a:rPr lang="en-US" dirty="0"/>
              <a:t>– </a:t>
            </a:r>
            <a:r>
              <a:rPr lang="ru-RU" dirty="0"/>
              <a:t>что бы это могло быть?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Rectangle 4"/>
          <p:cNvSpPr/>
          <p:nvPr/>
        </p:nvSpPr>
        <p:spPr bwMode="auto">
          <a:xfrm>
            <a:off x="2283782" y="4221729"/>
            <a:ext cx="1733624" cy="144016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20663"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lang="de-DE" b="1" dirty="0" smtClean="0">
              <a:solidFill>
                <a:schemeClr val="bg1"/>
              </a:solidFill>
            </a:endParaRPr>
          </a:p>
          <a:p>
            <a:pPr marL="220663" marR="0" indent="-2206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Личность, </a:t>
            </a:r>
            <a:r>
              <a:rPr lang="ru-RU" b="1" dirty="0" err="1" smtClean="0">
                <a:solidFill>
                  <a:schemeClr val="bg1"/>
                </a:solidFill>
              </a:rPr>
              <a:t>слушательский</a:t>
            </a:r>
            <a:r>
              <a:rPr lang="ru-RU" b="1" dirty="0" smtClean="0">
                <a:solidFill>
                  <a:schemeClr val="bg1"/>
                </a:solidFill>
              </a:rPr>
              <a:t> опыт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13461" y="5085825"/>
            <a:ext cx="1554283" cy="0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55941" y="4725144"/>
            <a:ext cx="142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МУЗЫКА</a:t>
            </a:r>
            <a:r>
              <a:rPr lang="de-DE" dirty="0" smtClean="0"/>
              <a:t>…</a:t>
            </a: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67944" y="4221729"/>
            <a:ext cx="1368152" cy="648072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endCxn id="20" idx="2"/>
          </p:cNvCxnSpPr>
          <p:nvPr/>
        </p:nvCxnSpPr>
        <p:spPr bwMode="auto">
          <a:xfrm>
            <a:off x="4067944" y="4869801"/>
            <a:ext cx="2674454" cy="40070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067944" y="4869801"/>
            <a:ext cx="3912723" cy="1017940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 rot="19985471">
            <a:off x="4010366" y="3333446"/>
            <a:ext cx="476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я представляю в воображении</a:t>
            </a:r>
            <a:r>
              <a:rPr lang="de-DE" b="1" dirty="0" smtClean="0"/>
              <a:t>?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 rot="880726">
            <a:off x="5343578" y="5383881"/>
            <a:ext cx="362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Какие </a:t>
            </a:r>
            <a:r>
              <a:rPr lang="ru-RU" b="1" dirty="0" smtClean="0"/>
              <a:t>эмоции </a:t>
            </a:r>
            <a:r>
              <a:rPr lang="ru-RU" b="1" dirty="0" smtClean="0"/>
              <a:t>я ощущаю</a:t>
            </a:r>
            <a:r>
              <a:rPr lang="de-DE" b="1" dirty="0" smtClean="0"/>
              <a:t>?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4509761"/>
            <a:ext cx="419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Какие </a:t>
            </a:r>
            <a:r>
              <a:rPr lang="ru-RU" b="1" dirty="0" smtClean="0"/>
              <a:t>идеи  </a:t>
            </a:r>
            <a:r>
              <a:rPr lang="ru-RU" b="1" dirty="0"/>
              <a:t>у меня возникают</a:t>
            </a:r>
            <a:r>
              <a:rPr lang="de-DE" b="1" dirty="0"/>
              <a:t>? </a:t>
            </a:r>
            <a:endParaRPr lang="ru-R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43" y="502916"/>
            <a:ext cx="4056238" cy="3097491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9" idx="1"/>
          </p:cNvCxnSpPr>
          <p:nvPr/>
        </p:nvCxnSpPr>
        <p:spPr bwMode="auto">
          <a:xfrm>
            <a:off x="1007843" y="2051662"/>
            <a:ext cx="0" cy="2494103"/>
          </a:xfrm>
          <a:prstGeom prst="straightConnector1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04" y="6372460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/>
              <a:t>предмет </a:t>
            </a:r>
            <a:r>
              <a:rPr lang="ru-RU" dirty="0" smtClean="0"/>
              <a:t>анализа в музыке №</a:t>
            </a:r>
            <a:r>
              <a:rPr lang="ru-RU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6" y="2204864"/>
            <a:ext cx="8532813" cy="8640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+mj-lt"/>
              </a:rPr>
              <a:t>Что может изображать музыка и какими средствами она это </a:t>
            </a:r>
            <a:r>
              <a:rPr lang="ru-RU" sz="2800" b="1" dirty="0" smtClean="0">
                <a:latin typeface="+mj-lt"/>
              </a:rPr>
              <a:t>делает</a:t>
            </a:r>
            <a:r>
              <a:rPr lang="en-US" sz="2800" b="1" dirty="0" smtClean="0">
                <a:latin typeface="+mj-lt"/>
              </a:rPr>
              <a:t>?</a:t>
            </a:r>
            <a:endParaRPr lang="ru-RU" sz="2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en-US" dirty="0"/>
              <a:t>: </a:t>
            </a:r>
            <a:r>
              <a:rPr lang="ru-RU" dirty="0" smtClean="0"/>
              <a:t>что может изображать музыка? (1)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8416F-B3F9-4C0C-A60C-308AA625E00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4784"/>
            <a:ext cx="5149366" cy="34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5489438" y="1700808"/>
            <a:ext cx="343590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582613" indent="-22225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941388" indent="-22066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209675" indent="-138113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16621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1193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765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337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90913" indent="-23018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Каковы факторы изобразительности</a:t>
            </a:r>
            <a:r>
              <a:rPr lang="en-US" b="1" dirty="0"/>
              <a:t>?</a:t>
            </a:r>
            <a:endParaRPr lang="de-DE" b="1" dirty="0"/>
          </a:p>
          <a:p>
            <a:pPr algn="just"/>
            <a:r>
              <a:rPr lang="ru-RU" sz="1800" kern="0" dirty="0" smtClean="0"/>
              <a:t>Темп </a:t>
            </a:r>
            <a:r>
              <a:rPr lang="de-DE" sz="1800" kern="0" dirty="0" err="1"/>
              <a:t>leggiero</a:t>
            </a:r>
            <a:r>
              <a:rPr lang="de-DE" sz="1800" kern="0" dirty="0"/>
              <a:t> </a:t>
            </a:r>
            <a:r>
              <a:rPr lang="de-DE" sz="1800" kern="0" dirty="0" smtClean="0"/>
              <a:t>(</a:t>
            </a:r>
            <a:r>
              <a:rPr lang="ru-RU" sz="1800" kern="0" dirty="0" smtClean="0"/>
              <a:t>ловко</a:t>
            </a:r>
            <a:r>
              <a:rPr lang="en-US" sz="1800" kern="0" dirty="0" smtClean="0"/>
              <a:t>,</a:t>
            </a:r>
            <a:r>
              <a:rPr lang="ru-RU" sz="1800" kern="0" dirty="0" smtClean="0"/>
              <a:t> быстро, легко</a:t>
            </a:r>
            <a:r>
              <a:rPr lang="de-DE" sz="1800" kern="0" dirty="0" smtClean="0"/>
              <a:t>)</a:t>
            </a:r>
          </a:p>
          <a:p>
            <a:pPr algn="just"/>
            <a:r>
              <a:rPr lang="ru-RU" sz="1800" kern="0" dirty="0" smtClean="0"/>
              <a:t>Смена высоты тона</a:t>
            </a:r>
            <a:r>
              <a:rPr lang="en-US" sz="1800" kern="0" dirty="0" smtClean="0"/>
              <a:t> –</a:t>
            </a:r>
            <a:r>
              <a:rPr lang="ru-RU" sz="1800" kern="0" dirty="0" smtClean="0"/>
              <a:t> мы ассоциируем ее с </a:t>
            </a:r>
            <a:r>
              <a:rPr lang="ru-RU" sz="1800" b="1" u="sng" kern="0" dirty="0" smtClean="0"/>
              <a:t>движением</a:t>
            </a:r>
          </a:p>
          <a:p>
            <a:pPr algn="just"/>
            <a:r>
              <a:rPr lang="ru-RU" sz="1800" kern="0" dirty="0" smtClean="0"/>
              <a:t>Хроматическая </a:t>
            </a:r>
            <a:r>
              <a:rPr lang="ru-RU" sz="1800" kern="0" dirty="0"/>
              <a:t>гамма</a:t>
            </a:r>
            <a:r>
              <a:rPr lang="en-US" sz="1800" kern="0" dirty="0"/>
              <a:t> (</a:t>
            </a:r>
            <a:r>
              <a:rPr lang="ru-RU" sz="1800" kern="0" dirty="0"/>
              <a:t>вместо диатонической</a:t>
            </a:r>
            <a:r>
              <a:rPr lang="en-US" sz="1800" kern="0" dirty="0"/>
              <a:t>)</a:t>
            </a:r>
            <a:endParaRPr lang="ru-RU" sz="1800" kern="0" dirty="0"/>
          </a:p>
          <a:p>
            <a:pPr algn="just"/>
            <a:r>
              <a:rPr lang="ru-RU" sz="1800" kern="0" dirty="0"/>
              <a:t>Повторяющиеся структуры</a:t>
            </a:r>
            <a:r>
              <a:rPr lang="en-US" sz="1800" kern="0" dirty="0"/>
              <a:t> </a:t>
            </a:r>
            <a:r>
              <a:rPr lang="en-US" sz="1800" kern="0" dirty="0" smtClean="0"/>
              <a:t>(</a:t>
            </a:r>
            <a:r>
              <a:rPr lang="ru-RU" sz="1800" kern="0" dirty="0" smtClean="0"/>
              <a:t>эффект навязчивого шмеля</a:t>
            </a:r>
            <a:r>
              <a:rPr lang="en-US" sz="1800" kern="0" dirty="0" smtClean="0"/>
              <a:t>)</a:t>
            </a:r>
            <a:endParaRPr lang="ru-RU" sz="1800" kern="0" dirty="0"/>
          </a:p>
          <a:p>
            <a:pPr algn="just"/>
            <a:r>
              <a:rPr lang="ru-RU" sz="1800" kern="0" dirty="0" smtClean="0"/>
              <a:t>Тембр струнных инструментов</a:t>
            </a:r>
            <a:r>
              <a:rPr lang="en-US" sz="1800" kern="0" dirty="0" smtClean="0"/>
              <a:t> </a:t>
            </a:r>
            <a:endParaRPr lang="en-US" sz="1800" kern="0" dirty="0"/>
          </a:p>
          <a:p>
            <a:pPr marL="0" indent="0">
              <a:buNone/>
            </a:pPr>
            <a:endParaRPr lang="en-US" sz="1800" kern="0" dirty="0" smtClean="0"/>
          </a:p>
          <a:p>
            <a:pPr marL="0" indent="0">
              <a:buNone/>
            </a:pPr>
            <a:endParaRPr lang="en-US" sz="1800" kern="0" dirty="0"/>
          </a:p>
          <a:p>
            <a:pPr marL="0" indent="0">
              <a:buNone/>
            </a:pPr>
            <a:endParaRPr lang="de-DE" sz="1800" kern="0" dirty="0"/>
          </a:p>
          <a:p>
            <a:endParaRPr lang="de-DE" sz="1800" kern="0" dirty="0"/>
          </a:p>
          <a:p>
            <a:pPr>
              <a:buFontTx/>
              <a:buChar char="-"/>
            </a:pPr>
            <a:endParaRPr lang="ru-RU" sz="1800" kern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74" y="44624"/>
            <a:ext cx="829009" cy="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427BAB"/>
      </a:accent1>
      <a:accent2>
        <a:srgbClr val="FDD167"/>
      </a:accent2>
      <a:accent3>
        <a:srgbClr val="FFFFFF"/>
      </a:accent3>
      <a:accent4>
        <a:srgbClr val="000000"/>
      </a:accent4>
      <a:accent5>
        <a:srgbClr val="B0BFD2"/>
      </a:accent5>
      <a:accent6>
        <a:srgbClr val="E5BD5D"/>
      </a:accent6>
      <a:hlink>
        <a:srgbClr val="E20074"/>
      </a:hlink>
      <a:folHlink>
        <a:srgbClr val="64B9E4"/>
      </a:folHlink>
    </a:clrScheme>
    <a:fontScheme name="2_DTE Master">
      <a:majorFont>
        <a:latin typeface="Tele-GroteskNor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lnDef>
  </a:objectDefaults>
  <a:extraClrSchemeLst>
    <a:extraClrScheme>
      <a:clrScheme name="2_DTE Master 1">
        <a:dk1>
          <a:srgbClr val="000000"/>
        </a:dk1>
        <a:lt1>
          <a:srgbClr val="FFFFFF"/>
        </a:lt1>
        <a:dk2>
          <a:srgbClr val="E20074"/>
        </a:dk2>
        <a:lt2>
          <a:srgbClr val="CCCCCC"/>
        </a:lt2>
        <a:accent1>
          <a:srgbClr val="3366CC"/>
        </a:accent1>
        <a:accent2>
          <a:srgbClr val="FDCD67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5BA5D"/>
        </a:accent6>
        <a:hlink>
          <a:srgbClr val="E20074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20074"/>
      </a:dk2>
      <a:lt2>
        <a:srgbClr val="CCCCCC"/>
      </a:lt2>
      <a:accent1>
        <a:srgbClr val="3366CC"/>
      </a:accent1>
      <a:accent2>
        <a:srgbClr val="FDCD67"/>
      </a:accent2>
      <a:accent3>
        <a:srgbClr val="FFFFFF"/>
      </a:accent3>
      <a:accent4>
        <a:srgbClr val="000000"/>
      </a:accent4>
      <a:accent5>
        <a:srgbClr val="ADB8E2"/>
      </a:accent5>
      <a:accent6>
        <a:srgbClr val="E5BA5D"/>
      </a:accent6>
      <a:hlink>
        <a:srgbClr val="E20074"/>
      </a:hlink>
      <a:folHlink>
        <a:srgbClr val="99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17084</TotalTime>
  <Words>843</Words>
  <Application>Microsoft Office PowerPoint</Application>
  <PresentationFormat>Экран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Tele-GroteskFet</vt:lpstr>
      <vt:lpstr>Tele-GroteskNor</vt:lpstr>
      <vt:lpstr>Times New Roman</vt:lpstr>
      <vt:lpstr>Wingdings</vt:lpstr>
      <vt:lpstr>lecture template</vt:lpstr>
      <vt:lpstr>  Как аналитику не заснуть в концертном зале: применение навыков анализа к музыке   Ася Захарьева</vt:lpstr>
      <vt:lpstr>План презентации</vt:lpstr>
      <vt:lpstr>Кратко о себе</vt:lpstr>
      <vt:lpstr>Формат</vt:lpstr>
      <vt:lpstr>Содержание: ключевые вопросы</vt:lpstr>
      <vt:lpstr>Содержание: предметы анализа – что бы это могло быть?!</vt:lpstr>
      <vt:lpstr>Содержание: предметы анализа – что бы это могло быть?!</vt:lpstr>
      <vt:lpstr>Содержание: предмет анализа в музыке №1</vt:lpstr>
      <vt:lpstr>Содержание: что может изображать музыка? (1)</vt:lpstr>
      <vt:lpstr>Содержание: что может изображать музыка? (2)</vt:lpstr>
      <vt:lpstr>Содержание: что может изображать музыка? (3)</vt:lpstr>
      <vt:lpstr>Содержание: что может изображать музыка? (4)</vt:lpstr>
      <vt:lpstr>Содержание: что может изображать музыка? (5)</vt:lpstr>
      <vt:lpstr>Содержание: предмет анализа в музыке №2</vt:lpstr>
      <vt:lpstr>Содержание: что может выражать музыка? (1)</vt:lpstr>
      <vt:lpstr>Содержание: предмет анализа в музыке №3</vt:lpstr>
      <vt:lpstr>Содержание: трехмерная картина как результат анализа  </vt:lpstr>
      <vt:lpstr>Содержание: невредные советы (1)</vt:lpstr>
      <vt:lpstr>Содержание: невредные советы (2)</vt:lpstr>
      <vt:lpstr>Questions?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eCare mobile</dc:title>
  <dc:creator>Petrosov</dc:creator>
  <cp:lastModifiedBy>Владислав Орликов</cp:lastModifiedBy>
  <cp:revision>1074</cp:revision>
  <cp:lastPrinted>2008-10-06T12:12:35Z</cp:lastPrinted>
  <dcterms:created xsi:type="dcterms:W3CDTF">2011-07-27T18:24:16Z</dcterms:created>
  <dcterms:modified xsi:type="dcterms:W3CDTF">2018-11-30T11:28:55Z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0008003618000000000001023720</vt:lpwstr>
  </property>
</Properties>
</file>