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29"/>
  </p:notesMasterIdLst>
  <p:sldIdLst>
    <p:sldId id="256" r:id="rId2"/>
    <p:sldId id="312" r:id="rId3"/>
    <p:sldId id="313" r:id="rId4"/>
    <p:sldId id="314" r:id="rId5"/>
    <p:sldId id="317" r:id="rId6"/>
    <p:sldId id="344" r:id="rId7"/>
    <p:sldId id="318" r:id="rId8"/>
    <p:sldId id="345" r:id="rId9"/>
    <p:sldId id="346" r:id="rId10"/>
    <p:sldId id="349" r:id="rId11"/>
    <p:sldId id="347" r:id="rId12"/>
    <p:sldId id="348" r:id="rId13"/>
    <p:sldId id="350" r:id="rId14"/>
    <p:sldId id="351" r:id="rId15"/>
    <p:sldId id="352" r:id="rId16"/>
    <p:sldId id="353" r:id="rId17"/>
    <p:sldId id="332" r:id="rId18"/>
    <p:sldId id="354" r:id="rId19"/>
    <p:sldId id="333" r:id="rId20"/>
    <p:sldId id="334" r:id="rId21"/>
    <p:sldId id="355" r:id="rId22"/>
    <p:sldId id="335" r:id="rId23"/>
    <p:sldId id="356" r:id="rId24"/>
    <p:sldId id="337" r:id="rId25"/>
    <p:sldId id="338" r:id="rId26"/>
    <p:sldId id="336" r:id="rId27"/>
    <p:sldId id="328" r:id="rId28"/>
  </p:sldIdLst>
  <p:sldSz cx="9144000" cy="6858000" type="screen4x3"/>
  <p:notesSz cx="6669088" cy="9753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D53"/>
    <a:srgbClr val="2E7042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6801" autoAdjust="0"/>
  </p:normalViewPr>
  <p:slideViewPr>
    <p:cSldViewPr>
      <p:cViewPr varScale="1">
        <p:scale>
          <a:sx n="91" d="100"/>
          <a:sy n="91" d="100"/>
        </p:scale>
        <p:origin x="22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372" y="72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4F7E-2A86-46E1-81F3-1D7CB250E9E6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BB6D-3102-4938-A0BE-C73099B69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1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Добрый</a:t>
            </a:r>
            <a:r>
              <a:rPr lang="ru-RU" baseline="0" dirty="0" smtClean="0"/>
              <a:t> день, год назад я представляла на </a:t>
            </a:r>
            <a:r>
              <a:rPr lang="en-US" baseline="0" dirty="0" smtClean="0"/>
              <a:t>Analyst days </a:t>
            </a:r>
            <a:r>
              <a:rPr lang="ru-RU" baseline="0" dirty="0" smtClean="0"/>
              <a:t>доклад «нужные требования в нужное время», где описала гибкий подход к управлению требованиями, который позволяет экономно расходовать ресурсы команды. Сегодня я расскажу, как не запутать команду длинными текстами даже в разросшемся проекте. 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214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Возьмем в качестве примера уже упомянутое и на вид безобидное требование от бизнеса «в системе должен быть поиск по событиям». Аналитик берет его в проработку и запускает традиционный процесс.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Появляются вопросы,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встречи, протоколы, требования, архитектура…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428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Архитектор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выявляет необходимость работ смежных команд,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 отправляются запросы 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изменение. Они в свою очередь запускают свои циклы анализа и декомпозиции. Формируются оценки. Запускаются новые циклы встреч, выявляются новые сценарии.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307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результате анализ неожиданно растягивается на недели и месяцы. А исходный запрос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вдруг выливается в несколько десятков задач для смежных команд и в 2-3 десятка сценариев для собственной команды. И прямо скажем, это часто не традиционные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 Stories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просьбе команды нам приходится объединять сценарии, которые реализуются и проверяются группами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удивительно,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некоторые сценарии даже приходится откладывать на следующий релиз.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Разумеется, к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оманда не простаивает в ожидании полного завершения анализа. 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ребования уходят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разработку, по мере готовности. Но когда анализ одного запроса растягивается чуть ли не на весь релиз, радости это никому не приносит.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194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 так получается?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ростом системы требования от менеджера продукта стали более трудоемкими.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количество информации в самом бизнес требовании не прибавилось. Часто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запрос больше похож на маркетинговую формулировку. Но за бизнес ценностью в одно предложение стоит много вопросов.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момент появления требования о поиске по событиям в системе еще не было ни событий, ни места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их хранения, ни источников, откуда они должны появляться в системе, ни понимания, как их обрабатывать, показывать и так далее. Очевидно, все эти вопросы неотъемлемая часть реализации. И все они не имеют самостоятельной ценности для бизнеса, пока не появится возможность искать. Именно поэтому таких подробностей в исходном запросе нет.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31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Получилось требование-айсберг: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ресурсозатратное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 неопределёнными границами анализа и разработки.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Разумеется,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аналитики свою работу выполнили. Требования были выявлены, написаны и переданы в разработку.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877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с точки зрения менеджера проекта это требование-бомба. «Откуда столько?!» - спрашивает он,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хотя присутствовал почти на всех встречах и получал все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протолы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«Ну вот же» - отвечает аналитик – «10 протоколов встреч в почте за последние 2 месяца». Но этот ответ почему-то никому не нравится.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Менеджер продукта,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который тоже присутствовал на всех встречах и получал все протоколы, столкнулся со схожей проблемой. Ему нужно знать итоговые договорённости на релиз по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Но очевидно, читать полсотни требований человеку с плотно забитым календарем довольно сложно. Рыться в протоколах тоже. А его собственный запрос на изменение остался неизменным и состоит из одного предложения.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Возник разрыв между содержанием бизнес требования и его декомпозицией. Менеджер проекта утратил понимание масштабов и сложности реализации. У менеджера продукта появилось ощущение тумана,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котором не ясно, а что же будет сделано к релизу. Аналитику приходится бегать и каждому устно пересказывать краткое содержание требований.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62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Начинается путаница 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тестировщиков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 мере увеличения количества сценариев им все сложнее уследить за контекстом и картиной в целом. Они просят добавить в каждое требование детали, ссылки, контекст. Это ведет к увеличению количества текста в историях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это в свою очередь приводит в уныние разработчиков. Они наоборот требуют меньше букв и более мелкую нарезку сценариев. Им все так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же важно сначала сделать и показать наиболее важные сценарии, и только потом доделывать бантики, экзотические альтернативные сценарии и прочие детали.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Вокруг требований образовался конфликт, в котором достаётся всем. И в первую очередь аналитикам. Хотя казалось бы, за что?!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796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Придуманное решение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одкупает своей простотой. В какой-то момент менеджер проекта просто предложил, по мере обсуждений и декомпозиции уточнять текст исходного бизнес требования. И делать это силами аналитиков.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Было озвучено,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тветственность за контроль содержания остается на менеджере продукта. Он согласует написанный аналитиком текст.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685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Первой реакцией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аналитиков были растерянность и недовольство. Это явно дополнительная работа. Нам было не понятно, чем должен текст бизнес требований отличаться от привычных нам требований на разработку и так далее. Мы озвучили свои опасения, они были приняты и было решено попробовать.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53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 проработки получился следующий.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 встречи, обсуждения, архитектура и запросы смежным командам остались на своих местах. Но прежде чем писать подробные требования для разработки аналитик формирует текст бизнес требования.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обсуждается и согласуется, при необходимости снова уточняется.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Этого текста вполне достаточно для поверхностных оценок на разработку. Он позволяет определить какие нужны запросы к смежным командам. В то же время он достаточно короткий и подвижный. Он легко меняется, пока концепция реализации не стабилизируется.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мере того, как появляется определенность по ключевым сценариям, аналитик выполняет их дальнейшую декомпозицию. Разумеется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этом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могут быть выявлены новые аспекты Может потребоваться пересмотр бизнес требования. Подобное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может произойти и на стадии реализации. И цикл может крутиться снова и снова. В конечном итоге мы имеем как в бизнес требовании, так и в детальных требованиях на разработку информацию, соответствующую 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295245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Пару слов о себе. Я занимаюсь анализом уже довольно давно. Последние 8 лет я работаю в Лаборатории Касперского. Этот опыт связан с продуктовой разработкой. Но до этого было еще года 3 аналитических работ, связанных с консалтингом, заказной разработкой и </a:t>
            </a:r>
            <a:r>
              <a:rPr lang="en-US" baseline="0" dirty="0" smtClean="0"/>
              <a:t>business intelligence</a:t>
            </a:r>
            <a:r>
              <a:rPr lang="ru-RU" baseline="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241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аналитики пишут в бизнес требовании?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Здесь есть формальная часть и содержательная.</a:t>
            </a:r>
          </a:p>
          <a:p>
            <a:pPr lvl="0"/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формальной части м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ы описываем, бизнес потребность или цель ради которой выдвинуто требование. 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мы перечисляем заинтересованных лиц, включая причастных членов команды. 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содержательной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части мы перечисляем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сценарии, которые мы собираемся в текущей итерации реализовать. Этот список становится планом работ аналитика на дальнейшую декомпозицию.</a:t>
            </a:r>
          </a:p>
          <a:p>
            <a:pPr lvl="0"/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менее важной, хотя и опциональной частью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перечень сценариев, которые мы выявили и сознательно исключили из 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Scope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Сюда же пишутся ограничения реализации и риски, которые не планируется исправлять в релизе.</a:t>
            </a:r>
          </a:p>
          <a:p>
            <a:pPr lvl="0"/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меня это очень важный раздел, который помогает отвечать на вопросы в духе «а почему вы про это не подумали» или «почему у вас в требованиях этого нет». Потому что мы подумали и решили, что не </a:t>
            </a:r>
            <a:r>
              <a:rPr lang="ru-RU" sz="11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влазит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или не приоритетно. И отложили.</a:t>
            </a:r>
          </a:p>
          <a:p>
            <a:pPr lvl="0"/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Наверняка вам хочется спросить, почему бы не выделять их в отдельное требование. Мы это делаем но не сразу, а ближе к концу разработки. </a:t>
            </a:r>
          </a:p>
          <a:p>
            <a:pPr lvl="0"/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Потому что часто в нашем переменчивом 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scope 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некоторые неподъёмные ограничения вдруг преодолеваются, а некоторые ранее включенные в 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scope 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сценарии вдруг теряют приоритет и выпадают из него. Т.е. к концу разработки состав подвала с хвостами довольно часто меняет свое содержание.</a:t>
            </a:r>
          </a:p>
          <a:p>
            <a:pPr lvl="0"/>
            <a:endParaRPr lang="ru-RU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997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примера о поиске событий цель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необходимость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изучить аномалии в работе системы.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Сценарии на релиз будут включать в себя перечень событий, которые мы будем поддерживать в релизе. Нам также понадобится ограничить, с какими источниками событий мы работаем. А также мы сразу договариваемся, какой перечень атрибутов нужно поддержать при формировании событий, хранении, поиске и отображении. У нас будет сценарий поиска с использованием конструктора запросов. И каждый из этих сценариев будет выливаться в свой набор запросов к смежным командам и к нашей команде.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подвале будет список событий и атрибутов, которые мы планируем поддержать в следующей версии.</a:t>
            </a:r>
          </a:p>
        </p:txBody>
      </p:sp>
    </p:spTree>
    <p:extLst>
      <p:ext uri="{BB962C8B-B14F-4D97-AF65-F5344CB8AC3E}">
        <p14:creationId xmlns:p14="http://schemas.microsoft.com/office/powerpoint/2010/main" val="4044366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получили в проекте очень короткий артефакт, который легко прочитать. При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этом он содержит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актуальное описание прироста функциональности в рамках бизнес требования. </a:t>
            </a:r>
          </a:p>
          <a:p>
            <a:pPr lvl="0"/>
            <a:r>
              <a:rPr lang="ru-RU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описание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просто заявление о намерениях. Это согласованное видение того, что команда готова реализовать в ближайшем релизе или итерации.</a:t>
            </a:r>
            <a:endParaRPr lang="ru-RU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Менеджеры проекта и продукта получили большую прозрачность того, что вошло в </a:t>
            </a:r>
            <a:r>
              <a:rPr lang="en-US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scope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текущим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договоренностям. </a:t>
            </a:r>
            <a:r>
              <a:rPr lang="ru-RU" sz="10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Тестировщики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получили источник контекста. Для разработчиков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увеличился текст обычных требований. Аналитики, которых в проекте четверо, совершенно неожиданно обнаружили, что иногда проще прочитать бизнес требование коллеги, прежде чем погружаться в пучину его требований на разработку. Если нужно выслать описание требования другим заинтересованным лицам, то такой артефакт тоже неплохо подходит.</a:t>
            </a:r>
            <a:endParaRPr lang="ru-RU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 высокоуровневого описания и детальных требований ведется одним человеком, поэтому исправления вносятся оперативно. 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это достаточно важное преимущество. Конечно, первое, что приходит в голову при взгляде на исходную проблему – это нанять бизнес аналитиков или нескольких менеджеров продуктов. Но многие из нас на своем опыте знают, насколько сильно теряется или искажается информация при передаче от человека к человеку. Я время от времени наблюдаю этот эффект при передаче запросов на изменение подрядчикам. К тому же мы работаем не с конечными пользователями, а с посредником в лице менеджера продукта. Он сам по себе может быть источником искажений. Удлинение цепочки взаимодействий еще одной ролью могло не только не решить, но даже усугубить конфликт вокруг требований.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180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рассматриваем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бизнес требование как план работ аналитика. Как следствие нам стало проще определять, когда можно считать анализ бизнес требования завершенным.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кроме того, у аналитиков появилась возможность взглянуть на требования с позиций другой роли – внутреннего заказчика. 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Написание бизнес требования – отличный повод задуматься о том, что, будет заметно при использовании продукта.</a:t>
            </a:r>
          </a:p>
          <a:p>
            <a:pPr lvl="0"/>
            <a:r>
              <a:rPr lang="ru-RU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некоторые привычные детали, которые аналитик выносит в требование почти на автомате, могут оказаться не такими уж нужными и важными. Так ли уж нужно тратить ресурсы на продумывание фильтров к каждому полю в таблице? Или достаточно фильтровать по 1-2 полям? Или насколько детально стоит прорабатывать совершенно новую </a:t>
            </a:r>
            <a:r>
              <a:rPr lang="ru-RU" sz="105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фичу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первом же релизе, если ни у кого нет данных о том, насколько она востребована у клиентов. Скорей всего достаточно ограничиться несколькими базовыми сценариями.</a:t>
            </a:r>
          </a:p>
        </p:txBody>
      </p:sp>
    </p:spTree>
    <p:extLst>
      <p:ext uri="{BB962C8B-B14F-4D97-AF65-F5344CB8AC3E}">
        <p14:creationId xmlns:p14="http://schemas.microsoft.com/office/powerpoint/2010/main" val="4032080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Разумеется решение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имеет и обратную сторону медали.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 требует дополнительные ресурсы аналитика. Мы стали позже начинать проработку детальных требований для разработки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бизнес заказчику теперь совсем не обязательно писать хотя бы что-то в своих исходных запросах, т.к. аналитик придет и напишет все сам.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375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 рассказанное может пригодиться вам? Мое мнение – если проект превращается в медведя, но хочет сохранить гибкость. Попробуйте похожий процесс если:</a:t>
            </a:r>
          </a:p>
          <a:p>
            <a:pPr marL="171450" indent="-171450">
              <a:buFontTx/>
              <a:buChar char="-"/>
            </a:pP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 стал слишком велик и сложен, чтобы умещаться в одну человеческую голову.  </a:t>
            </a:r>
          </a:p>
          <a:p>
            <a:pPr marL="171450" indent="-171450">
              <a:buFontTx/>
              <a:buChar char="-"/>
            </a:pP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команда 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слишком велика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чтобы присутствовать на всех обсуждениях и встречах в полном составе. </a:t>
            </a:r>
          </a:p>
          <a:p>
            <a:pPr marL="171450" indent="-171450">
              <a:buFontTx/>
              <a:buChar char="-"/>
            </a:pP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scope 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никогда не замерзает и динамически уточняется в течение всего периода 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разработки (новые требования появляются быстрее, чем вы успеваете их обрабатывать).</a:t>
            </a:r>
            <a:endParaRPr lang="ru-R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 и конечно вам не обойтись без поддержки менеджеров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без возможности модифицировать процессы внутри команды под потребности этой самой команды.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206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целом, 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остаточно простой шаг привел к позитивным изменениям.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получили не просто формальный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документ о намерениях. Мы получили краткий артефакт, содержащий достигнутые договоренности между командой и заказчиком о реализации целого функционального блока. От него можно отталкиваться при оценках. Заинтересованные лица могут с него начинать знакомство с изменениями. Аналитик может использовать его как план своих работ и апеллировать к нему при возникновении вопросов о том, что откуда взялось. Он достаточно короткий, чтобы быть прочитанным, но в то же время отражает ключевые сценарии и ограничения функциональности в текущем релизе.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условиях, когда люди перегружены </a:t>
            </a:r>
          </a:p>
        </p:txBody>
      </p:sp>
    </p:spTree>
    <p:extLst>
      <p:ext uri="{BB962C8B-B14F-4D97-AF65-F5344CB8AC3E}">
        <p14:creationId xmlns:p14="http://schemas.microsoft.com/office/powerpoint/2010/main" val="35606669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2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речь пойдет о разработке интенсивного растущего продукта. Традиционно команда работала с </a:t>
            </a:r>
            <a:r>
              <a:rPr lang="ru-RU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беклогом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детально проработанных требований. 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проект рос и усложнялся.  Команде стало трудно ориентироваться в требованиях. Возникали конфликты и споры. 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причиной были не проблемы декомпозиции, полноты или непротиворечивости. Просто л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юди остаются людьми.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Количество часов в сутках неизменно. Количество писем в наших входящих не уменьшается. А суммарный поток информации в растущем проекте рано или поздно превышает физические способности человека переварить его. </a:t>
            </a:r>
          </a:p>
          <a:p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психологии этот эффект известен как отравление информацией или 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overload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Его последствиями могут быть снижение уверенности, аналитический паралич, избегание принятия решения или снижение их качества и другие малоприятные, но знакомые многим ощущения.</a:t>
            </a:r>
          </a:p>
          <a:p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преодолеть проблему команде понадобился предельно краткий артефакт, описывающий суть и цель изменений. Аналитики, как неотъемлемая часть команды, оказались незаменимы в подготовке такого текста. Но в то же время 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 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было важно, чтобы артефакт был частью рабочего процесса. Как следствие, мы пересмотрели наш взгляд на роль и содержание бизнес требований в проекте. </a:t>
            </a:r>
          </a:p>
          <a:p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Изменение в процессе было предельно простым. Но оно отвечало потребностям команды. А потому это сработало, снизило напряженность и даже принесло неожиданные выгоды самим аналитикам.</a:t>
            </a:r>
          </a:p>
          <a:p>
            <a:endParaRPr lang="ru-RU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73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проекте, где я работаю, команда имеет мало рычагов влияния на сроки и ресурсы. Главная степень свободы для нас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scope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Он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фиксируется до самого конца разработки. Это позволяет менеджеру продукта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вдвигать команде новые требования в любой момент. В то же время, команда может договариваться по каждому требованию об объеме и способе реализации, которые ей по силам.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работаем с внутренним заказчиком. Это менеджер продукта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еще несколько заинтересованных лиц в компании. Занимаемся мы серверным продуктом, ориентированным на корпоративный рынок. У нас серьезные амбиции, опережающие нас конкуренты и интенсивно развивающийся рынок.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rgbClr val="2E7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38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 был прошлой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весной на моем докладе, помнят эту картинку. Есть такие в зале?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нас есть продуктовый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беклог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Требования в него попадают от менеджера продукта.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большинстве своем они заголовочные. Исходное требование – это скорее тезис о намерениях, чем пользовательская история.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Менеджер проекта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передает эти запросы в команду на проработку. Это запускает процесс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декомпозиции.  Мы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стрижем, рубим и пилим требование до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уровня, необходимого для разработки и тестирования. 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979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Именно об этой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части жизненного цикла я расскажу подробнее сегодня.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мере того, как продукт рос и усложнялся мы обнаружили, что исходные требования и итоговые требования для разработки не всегда очевидным образом вытекают друг из друга.</a:t>
            </a:r>
          </a:p>
        </p:txBody>
      </p:sp>
    </p:spTree>
    <p:extLst>
      <p:ext uri="{BB962C8B-B14F-4D97-AF65-F5344CB8AC3E}">
        <p14:creationId xmlns:p14="http://schemas.microsoft.com/office/powerpoint/2010/main" val="257423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вот как это происходит.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Вот менеджер продукта заводит свое требование в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беклог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релиз. Такое требование может состоять всего из одного предложения, например, «Должен быть поиск по событиям».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476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Аналитик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берет требование в анализ и организует командное обсуждение. Мы выясняем у менеджера продукта, что оно значит, что требует для реализации, даем какие-то предварительные оценки. Результат обсуждений – это протоколы встреч и сопутствующая переписка. Аналитик прикрепляет их к исходному запросу менеджера продукта, иногда добавляет комментарии.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текст исходного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бизнес требования долгое время считался для аналитика неприкосновенным, и мог меняться только руками самого менеджера продукта.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351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результатам обсуждения аналитик создает требования на разработку. Мы получаем набор пользовательских историй с критериями приемки. Они имеют трассировки на исходное бизнес требование. Сам же текст бизнес запроса часто остается неизменным не считая добавленных комментариев и прикреплённых протоколов. Как следствие он довольно мало говорит о своей трудоёмкости или о договоренностях на реализацию.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37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6870-B5D5-407D-A9F1-D33E7C68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6DC-B1BB-4183-9790-47E8C843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8192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6870-B5D5-407D-A9F1-D33E7C68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6DC-B1BB-4183-9790-47E8C843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5609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6870-B5D5-407D-A9F1-D33E7C68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6DC-B1BB-4183-9790-47E8C843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4430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pertise_schem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38127" y="283098"/>
            <a:ext cx="8653895" cy="228524"/>
          </a:xfrm>
        </p:spPr>
        <p:txBody>
          <a:bodyPr lIns="0" tIns="0" rIns="0" bIns="0" anchor="t" anchorCtr="0">
            <a:spAutoFit/>
          </a:bodyPr>
          <a:lstStyle>
            <a:lvl1pPr algn="l">
              <a:defRPr sz="165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428309" y="6172205"/>
            <a:ext cx="1200150" cy="365125"/>
          </a:xfrm>
          <a:prstGeom prst="rect">
            <a:avLst/>
          </a:prstGeom>
        </p:spPr>
        <p:txBody>
          <a:bodyPr/>
          <a:lstStyle/>
          <a:p>
            <a:fld id="{5473AA58-C717-490D-9EAD-C2486821BB2A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3159" y="6172205"/>
            <a:ext cx="565785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72400" y="5578480"/>
            <a:ext cx="856684" cy="669925"/>
          </a:xfrm>
          <a:prstGeom prst="rect">
            <a:avLst/>
          </a:prstGeom>
        </p:spPr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4586642" y="1441170"/>
            <a:ext cx="1716903" cy="54940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34" hasCustomPrompt="1"/>
          </p:nvPr>
        </p:nvSpPr>
        <p:spPr>
          <a:xfrm>
            <a:off x="4586640" y="2389144"/>
            <a:ext cx="2221354" cy="18466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35"/>
          </p:nvPr>
        </p:nvSpPr>
        <p:spPr>
          <a:xfrm>
            <a:off x="238127" y="5929782"/>
            <a:ext cx="6388617" cy="769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600"/>
              </a:lnSpc>
              <a:spcBef>
                <a:spcPts val="0"/>
              </a:spcBef>
              <a:buFontTx/>
              <a:buNone/>
              <a:defRPr sz="6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4300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6870-B5D5-407D-A9F1-D33E7C68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6DC-B1BB-4183-9790-47E8C843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3987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6870-B5D5-407D-A9F1-D33E7C68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6DC-B1BB-4183-9790-47E8C843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059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6870-B5D5-407D-A9F1-D33E7C68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6DC-B1BB-4183-9790-47E8C843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3398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6870-B5D5-407D-A9F1-D33E7C68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6DC-B1BB-4183-9790-47E8C843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3631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6870-B5D5-407D-A9F1-D33E7C68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6DC-B1BB-4183-9790-47E8C843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0157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6870-B5D5-407D-A9F1-D33E7C68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6DC-B1BB-4183-9790-47E8C843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4928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6870-B5D5-407D-A9F1-D33E7C68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6DC-B1BB-4183-9790-47E8C843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7727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6870-B5D5-407D-A9F1-D33E7C68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6DC-B1BB-4183-9790-47E8C843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9847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76870-B5D5-407D-A9F1-D33E7C68BBB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F06DC-B1BB-4183-9790-47E8C843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3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oduduka@list.r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oduduka" TargetMode="External"/><Relationship Id="rId4" Type="http://schemas.openxmlformats.org/officeDocument/2006/relationships/hyperlink" Target="http://oduduka.blogspot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Зачем бизнес-требования в гибкой разработке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47592"/>
            <a:ext cx="6400800" cy="1201688"/>
          </a:xfrm>
        </p:spPr>
        <p:txBody>
          <a:bodyPr>
            <a:normAutofit/>
          </a:bodyPr>
          <a:lstStyle/>
          <a:p>
            <a:r>
              <a:rPr lang="ru-RU" dirty="0" smtClean="0"/>
              <a:t>Свешникова Наталья </a:t>
            </a:r>
            <a:endParaRPr lang="ru-RU" dirty="0"/>
          </a:p>
          <a:p>
            <a:r>
              <a:rPr lang="ru-RU" dirty="0" smtClean="0"/>
              <a:t>АО «Лаборатория Касперского»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1DF5E2-3BB3-4697-BA61-01580F0E5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50" y="404664"/>
            <a:ext cx="3621300" cy="1785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1535" y="399089"/>
            <a:ext cx="8653895" cy="443198"/>
          </a:xfrm>
        </p:spPr>
        <p:txBody>
          <a:bodyPr/>
          <a:lstStyle/>
          <a:p>
            <a:r>
              <a:rPr lang="ru-RU" sz="3200" b="1" dirty="0" smtClean="0"/>
              <a:t>Пример</a:t>
            </a:r>
            <a:endParaRPr lang="ru-RU" sz="32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035337" y="5911062"/>
            <a:ext cx="856684" cy="502444"/>
          </a:xfrm>
        </p:spPr>
        <p:txBody>
          <a:bodyPr/>
          <a:lstStyle/>
          <a:p>
            <a:fld id="{D105C08D-A2BB-4D6F-92A2-2CA9551ABFC2}" type="slidenum">
              <a:rPr lang="ru-RU" sz="2000" smtClean="0"/>
              <a:t>10</a:t>
            </a:fld>
            <a:endParaRPr lang="ru-RU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5012"/>
            <a:ext cx="8787208" cy="62136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5" y="75946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1535" y="399089"/>
            <a:ext cx="8653895" cy="443198"/>
          </a:xfrm>
        </p:spPr>
        <p:txBody>
          <a:bodyPr/>
          <a:lstStyle/>
          <a:p>
            <a:r>
              <a:rPr lang="ru-RU" sz="3200" b="1" dirty="0" smtClean="0"/>
              <a:t>Пример</a:t>
            </a:r>
            <a:endParaRPr lang="ru-RU" sz="32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035337" y="5911062"/>
            <a:ext cx="856684" cy="502444"/>
          </a:xfrm>
        </p:spPr>
        <p:txBody>
          <a:bodyPr/>
          <a:lstStyle/>
          <a:p>
            <a:fld id="{D105C08D-A2BB-4D6F-92A2-2CA9551ABFC2}" type="slidenum">
              <a:rPr lang="ru-RU" sz="2000" smtClean="0"/>
              <a:t>11</a:t>
            </a:fld>
            <a:endParaRPr lang="ru-RU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5012"/>
            <a:ext cx="8787208" cy="62136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5" y="75946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1535" y="399089"/>
            <a:ext cx="8653895" cy="443198"/>
          </a:xfrm>
        </p:spPr>
        <p:txBody>
          <a:bodyPr/>
          <a:lstStyle/>
          <a:p>
            <a:r>
              <a:rPr lang="ru-RU" sz="3200" b="1" dirty="0" smtClean="0"/>
              <a:t>Пример</a:t>
            </a:r>
            <a:endParaRPr lang="ru-RU" sz="32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035337" y="5911062"/>
            <a:ext cx="856684" cy="502444"/>
          </a:xfrm>
        </p:spPr>
        <p:txBody>
          <a:bodyPr/>
          <a:lstStyle/>
          <a:p>
            <a:fld id="{D105C08D-A2BB-4D6F-92A2-2CA9551ABFC2}" type="slidenum">
              <a:rPr lang="ru-RU" sz="2000" smtClean="0"/>
              <a:t>12</a:t>
            </a:fld>
            <a:endParaRPr lang="ru-RU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45012"/>
            <a:ext cx="8787210" cy="62136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5" y="75946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1535" y="399089"/>
            <a:ext cx="8653895" cy="443198"/>
          </a:xfrm>
        </p:spPr>
        <p:txBody>
          <a:bodyPr/>
          <a:lstStyle/>
          <a:p>
            <a:r>
              <a:rPr lang="ru-RU" sz="3200" b="1" dirty="0" smtClean="0"/>
              <a:t>Почему так произошло?</a:t>
            </a:r>
            <a:endParaRPr lang="ru-RU" sz="32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035337" y="5911062"/>
            <a:ext cx="856684" cy="502444"/>
          </a:xfrm>
        </p:spPr>
        <p:txBody>
          <a:bodyPr/>
          <a:lstStyle/>
          <a:p>
            <a:fld id="{D105C08D-A2BB-4D6F-92A2-2CA9551ABFC2}" type="slidenum">
              <a:rPr lang="ru-RU" sz="2000" smtClean="0"/>
              <a:t>13</a:t>
            </a:fld>
            <a:endParaRPr lang="ru-RU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40" y="993668"/>
            <a:ext cx="9143999" cy="56930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5" y="75946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1535" y="399089"/>
            <a:ext cx="8653895" cy="443198"/>
          </a:xfrm>
        </p:spPr>
        <p:txBody>
          <a:bodyPr/>
          <a:lstStyle/>
          <a:p>
            <a:r>
              <a:rPr lang="ru-RU" sz="3200" b="1" dirty="0" smtClean="0"/>
              <a:t>Почему так произошло?</a:t>
            </a:r>
            <a:endParaRPr lang="ru-RU" sz="32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035337" y="5911062"/>
            <a:ext cx="856684" cy="502444"/>
          </a:xfrm>
        </p:spPr>
        <p:txBody>
          <a:bodyPr/>
          <a:lstStyle/>
          <a:p>
            <a:fld id="{D105C08D-A2BB-4D6F-92A2-2CA9551ABFC2}" type="slidenum">
              <a:rPr lang="ru-RU" sz="2000" smtClean="0"/>
              <a:t>14</a:t>
            </a:fld>
            <a:endParaRPr lang="ru-RU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40" y="993668"/>
            <a:ext cx="9144000" cy="56930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5" y="75946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8126" y="165211"/>
            <a:ext cx="8653895" cy="443198"/>
          </a:xfrm>
        </p:spPr>
        <p:txBody>
          <a:bodyPr/>
          <a:lstStyle/>
          <a:p>
            <a:r>
              <a:rPr lang="ru-RU" sz="3200" b="1" dirty="0" smtClean="0"/>
              <a:t>Проблема</a:t>
            </a:r>
            <a:endParaRPr lang="ru-RU" sz="32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035337" y="5911062"/>
            <a:ext cx="856684" cy="502444"/>
          </a:xfrm>
        </p:spPr>
        <p:txBody>
          <a:bodyPr/>
          <a:lstStyle/>
          <a:p>
            <a:fld id="{D105C08D-A2BB-4D6F-92A2-2CA9551ABFC2}" type="slidenum">
              <a:rPr lang="ru-RU" sz="2000" smtClean="0"/>
              <a:t>15</a:t>
            </a:fld>
            <a:endParaRPr lang="ru-RU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4" y="404664"/>
            <a:ext cx="9150790" cy="6405553"/>
          </a:xfrm>
          <a:prstGeom prst="rect">
            <a:avLst/>
          </a:prstGeom>
        </p:spPr>
      </p:pic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5" y="75946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8126" y="223975"/>
            <a:ext cx="8653895" cy="443198"/>
          </a:xfrm>
        </p:spPr>
        <p:txBody>
          <a:bodyPr/>
          <a:lstStyle/>
          <a:p>
            <a:r>
              <a:rPr lang="ru-RU" sz="3200" b="1" dirty="0" smtClean="0"/>
              <a:t>Проблема</a:t>
            </a:r>
            <a:endParaRPr lang="ru-RU" sz="32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035337" y="5911062"/>
            <a:ext cx="856684" cy="502444"/>
          </a:xfrm>
        </p:spPr>
        <p:txBody>
          <a:bodyPr/>
          <a:lstStyle/>
          <a:p>
            <a:fld id="{D105C08D-A2BB-4D6F-92A2-2CA9551ABFC2}" type="slidenum">
              <a:rPr lang="ru-RU" sz="2000" smtClean="0"/>
              <a:t>16</a:t>
            </a:fld>
            <a:endParaRPr lang="ru-RU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5" y="404664"/>
            <a:ext cx="9150792" cy="64055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5" y="75946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1535" y="399089"/>
            <a:ext cx="8653895" cy="443198"/>
          </a:xfrm>
        </p:spPr>
        <p:txBody>
          <a:bodyPr/>
          <a:lstStyle/>
          <a:p>
            <a:r>
              <a:rPr lang="ru-RU" sz="3200" b="1" dirty="0" smtClean="0"/>
              <a:t>Простое решение</a:t>
            </a:r>
            <a:endParaRPr lang="ru-RU" sz="32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035337" y="5911062"/>
            <a:ext cx="856684" cy="502444"/>
          </a:xfrm>
        </p:spPr>
        <p:txBody>
          <a:bodyPr/>
          <a:lstStyle/>
          <a:p>
            <a:fld id="{D105C08D-A2BB-4D6F-92A2-2CA9551ABFC2}" type="slidenum">
              <a:rPr lang="ru-RU" sz="2000" smtClean="0"/>
              <a:t>17</a:t>
            </a:fld>
            <a:endParaRPr lang="ru-RU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9" y="963212"/>
            <a:ext cx="8120685" cy="53645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5" y="75946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1535" y="399089"/>
            <a:ext cx="8653895" cy="443198"/>
          </a:xfrm>
        </p:spPr>
        <p:txBody>
          <a:bodyPr/>
          <a:lstStyle/>
          <a:p>
            <a:r>
              <a:rPr lang="ru-RU" sz="3200" b="1" dirty="0" smtClean="0"/>
              <a:t>Простое решение</a:t>
            </a:r>
            <a:endParaRPr lang="ru-RU" sz="32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035337" y="5911062"/>
            <a:ext cx="856684" cy="502444"/>
          </a:xfrm>
        </p:spPr>
        <p:txBody>
          <a:bodyPr/>
          <a:lstStyle/>
          <a:p>
            <a:fld id="{D105C08D-A2BB-4D6F-92A2-2CA9551ABFC2}" type="slidenum">
              <a:rPr lang="ru-RU" sz="2000" smtClean="0"/>
              <a:t>18</a:t>
            </a:fld>
            <a:endParaRPr lang="ru-RU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9" y="963212"/>
            <a:ext cx="8120683" cy="53645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5" y="75946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035337" y="5911062"/>
            <a:ext cx="856684" cy="502444"/>
          </a:xfrm>
        </p:spPr>
        <p:txBody>
          <a:bodyPr/>
          <a:lstStyle/>
          <a:p>
            <a:fld id="{D105C08D-A2BB-4D6F-92A2-2CA9551ABFC2}" type="slidenum">
              <a:rPr lang="ru-RU" sz="2000" smtClean="0"/>
              <a:t>19</a:t>
            </a:fld>
            <a:endParaRPr lang="ru-RU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" y="625251"/>
            <a:ext cx="9143998" cy="59054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5" y="75946"/>
            <a:ext cx="1207273" cy="59331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1535" y="399089"/>
            <a:ext cx="8653895" cy="443198"/>
          </a:xfrm>
        </p:spPr>
        <p:txBody>
          <a:bodyPr/>
          <a:lstStyle/>
          <a:p>
            <a:r>
              <a:rPr lang="ru-RU" sz="3200" b="1" dirty="0" smtClean="0"/>
              <a:t>Процесс декомпозиции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781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4167" y="441465"/>
            <a:ext cx="8653895" cy="443198"/>
          </a:xfrm>
        </p:spPr>
        <p:txBody>
          <a:bodyPr/>
          <a:lstStyle/>
          <a:p>
            <a:r>
              <a:rPr lang="ru-RU" sz="3200" b="1" dirty="0"/>
              <a:t>О себе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z="2000" smtClean="0"/>
              <a:t>2</a:t>
            </a:fld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4"/>
          </p:nvPr>
        </p:nvSpPr>
        <p:spPr>
          <a:xfrm>
            <a:off x="3347863" y="1196752"/>
            <a:ext cx="5123268" cy="4063677"/>
          </a:xfrm>
        </p:spPr>
        <p:txBody>
          <a:bodyPr/>
          <a:lstStyle/>
          <a:p>
            <a:pPr indent="-171446"/>
            <a:r>
              <a:rPr lang="ru-RU" sz="2800" b="1" dirty="0">
                <a:solidFill>
                  <a:srgbClr val="2E7042"/>
                </a:solidFill>
              </a:rPr>
              <a:t>Наталья Свешникова</a:t>
            </a:r>
          </a:p>
          <a:p>
            <a:pPr indent="-171446"/>
            <a:r>
              <a:rPr lang="ru-RU" sz="2800" b="1" dirty="0" smtClean="0">
                <a:solidFill>
                  <a:srgbClr val="2E7042"/>
                </a:solidFill>
              </a:rPr>
              <a:t>Ведущий системный </a:t>
            </a:r>
            <a:r>
              <a:rPr lang="ru-RU" sz="2800" b="1" dirty="0">
                <a:solidFill>
                  <a:srgbClr val="2E7042"/>
                </a:solidFill>
              </a:rPr>
              <a:t>аналитик</a:t>
            </a:r>
          </a:p>
          <a:p>
            <a:endParaRPr lang="ru-RU" sz="2800" dirty="0"/>
          </a:p>
          <a:p>
            <a:r>
              <a:rPr lang="ru-RU" sz="2800" b="1" dirty="0">
                <a:solidFill>
                  <a:schemeClr val="tx1"/>
                </a:solidFill>
              </a:rPr>
              <a:t>Опыт более </a:t>
            </a:r>
            <a:r>
              <a:rPr lang="ru-RU" sz="2800" b="1" dirty="0" smtClean="0">
                <a:solidFill>
                  <a:schemeClr val="tx1"/>
                </a:solidFill>
              </a:rPr>
              <a:t>8 </a:t>
            </a:r>
            <a:r>
              <a:rPr lang="ru-RU" sz="2800" b="1" dirty="0">
                <a:solidFill>
                  <a:schemeClr val="tx1"/>
                </a:solidFill>
              </a:rPr>
              <a:t>лет, включая:</a:t>
            </a:r>
          </a:p>
          <a:p>
            <a:pPr lvl="1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Коробочную и заказную разработку</a:t>
            </a:r>
          </a:p>
          <a:p>
            <a:pPr lvl="1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 Intelligence,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консалтинг и разработку ПО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2502024" cy="3753036"/>
          </a:xfrm>
          <a:prstGeom prst="rect">
            <a:avLst/>
          </a:prstGeom>
        </p:spPr>
      </p:pic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5" y="75946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1535" y="399089"/>
            <a:ext cx="8653895" cy="443198"/>
          </a:xfrm>
        </p:spPr>
        <p:txBody>
          <a:bodyPr/>
          <a:lstStyle/>
          <a:p>
            <a:r>
              <a:rPr lang="ru-RU" sz="3200" b="1" dirty="0" smtClean="0"/>
              <a:t>Содержание бизнес-требования</a:t>
            </a:r>
            <a:endParaRPr lang="ru-RU" sz="32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035337" y="5911062"/>
            <a:ext cx="856684" cy="502444"/>
          </a:xfrm>
        </p:spPr>
        <p:txBody>
          <a:bodyPr/>
          <a:lstStyle/>
          <a:p>
            <a:fld id="{D105C08D-A2BB-4D6F-92A2-2CA9551ABFC2}" type="slidenum">
              <a:rPr lang="ru-RU" sz="2000" smtClean="0"/>
              <a:t>20</a:t>
            </a:fld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4"/>
          </p:nvPr>
        </p:nvSpPr>
        <p:spPr>
          <a:xfrm>
            <a:off x="4175638" y="5253209"/>
            <a:ext cx="4608512" cy="73866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dirty="0" smtClean="0">
                <a:solidFill>
                  <a:srgbClr val="2E7042"/>
                </a:solidFill>
              </a:rPr>
              <a:t>Сознательно отложенные сценарии и ограничения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5" y="75946"/>
            <a:ext cx="1207273" cy="593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4" r="21481" b="73252"/>
          <a:stretch/>
        </p:blipFill>
        <p:spPr>
          <a:xfrm>
            <a:off x="-45801" y="709590"/>
            <a:ext cx="5902342" cy="43159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07171" y="1218251"/>
            <a:ext cx="2475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E7042"/>
                </a:solidFill>
              </a:rPr>
              <a:t>зачем это нужно</a:t>
            </a:r>
            <a:endParaRPr lang="ru-RU" sz="2400" dirty="0"/>
          </a:p>
        </p:txBody>
      </p:sp>
      <p:sp>
        <p:nvSpPr>
          <p:cNvPr id="3" name="Left Arrow 2"/>
          <p:cNvSpPr/>
          <p:nvPr/>
        </p:nvSpPr>
        <p:spPr>
          <a:xfrm rot="2264248">
            <a:off x="2913737" y="5149004"/>
            <a:ext cx="992295" cy="4916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6540193" y="2493750"/>
            <a:ext cx="25707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dirty="0">
                <a:solidFill>
                  <a:srgbClr val="2E7042"/>
                </a:solidFill>
              </a:rPr>
              <a:t>сценарии, согласованно включенные в релиз</a:t>
            </a:r>
          </a:p>
        </p:txBody>
      </p:sp>
      <p:sp>
        <p:nvSpPr>
          <p:cNvPr id="13" name="Left Arrow 12"/>
          <p:cNvSpPr/>
          <p:nvPr/>
        </p:nvSpPr>
        <p:spPr>
          <a:xfrm rot="20645692">
            <a:off x="5754200" y="2956613"/>
            <a:ext cx="718246" cy="4884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Left Arrow 13"/>
          <p:cNvSpPr/>
          <p:nvPr/>
        </p:nvSpPr>
        <p:spPr>
          <a:xfrm rot="20645692">
            <a:off x="5708464" y="1277375"/>
            <a:ext cx="718246" cy="4884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6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035337" y="5911062"/>
            <a:ext cx="856684" cy="502444"/>
          </a:xfrm>
        </p:spPr>
        <p:txBody>
          <a:bodyPr/>
          <a:lstStyle/>
          <a:p>
            <a:fld id="{D105C08D-A2BB-4D6F-92A2-2CA9551ABFC2}" type="slidenum">
              <a:rPr lang="ru-RU" sz="2000" smtClean="0"/>
              <a:t>21</a:t>
            </a:fld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5" y="75946"/>
            <a:ext cx="1207273" cy="5933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6" y="412649"/>
            <a:ext cx="9114814" cy="644535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1535" y="399089"/>
            <a:ext cx="8653895" cy="443198"/>
          </a:xfrm>
        </p:spPr>
        <p:txBody>
          <a:bodyPr/>
          <a:lstStyle/>
          <a:p>
            <a:r>
              <a:rPr lang="ru-RU" sz="3200" b="1" dirty="0" smtClean="0"/>
              <a:t>Пример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4835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1535" y="399089"/>
            <a:ext cx="8653895" cy="443198"/>
          </a:xfrm>
        </p:spPr>
        <p:txBody>
          <a:bodyPr/>
          <a:lstStyle/>
          <a:p>
            <a:r>
              <a:rPr lang="ru-RU" sz="3200" b="1" dirty="0" smtClean="0"/>
              <a:t>Позитивный эффект</a:t>
            </a:r>
            <a:endParaRPr lang="ru-RU" sz="32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035337" y="5911062"/>
            <a:ext cx="856684" cy="502444"/>
          </a:xfrm>
        </p:spPr>
        <p:txBody>
          <a:bodyPr/>
          <a:lstStyle/>
          <a:p>
            <a:fld id="{D105C08D-A2BB-4D6F-92A2-2CA9551ABFC2}" type="slidenum">
              <a:rPr lang="ru-RU" sz="2000" smtClean="0"/>
              <a:t>22</a:t>
            </a:fld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4"/>
          </p:nvPr>
        </p:nvSpPr>
        <p:spPr>
          <a:xfrm>
            <a:off x="497304" y="1340768"/>
            <a:ext cx="8394717" cy="2646878"/>
          </a:xfrm>
        </p:spPr>
        <p:txBody>
          <a:bodyPr/>
          <a:lstStyle/>
          <a:p>
            <a:pPr marL="214308" indent="-21430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2E7042"/>
                </a:solidFill>
              </a:rPr>
              <a:t>Общее видение команды и бизнеса</a:t>
            </a:r>
          </a:p>
          <a:p>
            <a:pPr marL="214308" indent="-21430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2E7042"/>
                </a:solidFill>
              </a:rPr>
              <a:t>Краткий артефакт читают все! </a:t>
            </a:r>
          </a:p>
          <a:p>
            <a:pPr marL="214308" indent="-21430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2E7042"/>
                </a:solidFill>
              </a:rPr>
              <a:t>Востребовано командой</a:t>
            </a:r>
            <a:endParaRPr lang="ru-RU" sz="2800" dirty="0">
              <a:solidFill>
                <a:srgbClr val="2E7042"/>
              </a:solidFill>
            </a:endParaRPr>
          </a:p>
          <a:p>
            <a:pPr marL="214308" indent="-21430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2E7042"/>
                </a:solidFill>
              </a:rPr>
              <a:t>Оперативная актуализация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5" y="75946"/>
            <a:ext cx="1207273" cy="5933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5523" r="9051" b="41091"/>
          <a:stretch/>
        </p:blipFill>
        <p:spPr>
          <a:xfrm>
            <a:off x="738703" y="4908054"/>
            <a:ext cx="7128792" cy="133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1535" y="399089"/>
            <a:ext cx="8653895" cy="443198"/>
          </a:xfrm>
        </p:spPr>
        <p:txBody>
          <a:bodyPr/>
          <a:lstStyle/>
          <a:p>
            <a:r>
              <a:rPr lang="ru-RU" sz="3200" b="1" dirty="0" smtClean="0"/>
              <a:t>Позитивный эффект для аналитика</a:t>
            </a:r>
            <a:endParaRPr lang="ru-RU" sz="32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035337" y="5911062"/>
            <a:ext cx="856684" cy="502444"/>
          </a:xfrm>
        </p:spPr>
        <p:txBody>
          <a:bodyPr/>
          <a:lstStyle/>
          <a:p>
            <a:fld id="{D105C08D-A2BB-4D6F-92A2-2CA9551ABFC2}" type="slidenum">
              <a:rPr lang="ru-RU" sz="2000" smtClean="0"/>
              <a:t>23</a:t>
            </a:fld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4"/>
          </p:nvPr>
        </p:nvSpPr>
        <p:spPr>
          <a:xfrm>
            <a:off x="497304" y="1347931"/>
            <a:ext cx="8394717" cy="3139321"/>
          </a:xfrm>
        </p:spPr>
        <p:txBody>
          <a:bodyPr/>
          <a:lstStyle/>
          <a:p>
            <a:pPr marL="214308" indent="-21430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E7042"/>
                </a:solidFill>
              </a:rPr>
              <a:t>С</a:t>
            </a:r>
            <a:r>
              <a:rPr lang="ru-RU" sz="2800" dirty="0" smtClean="0">
                <a:solidFill>
                  <a:srgbClr val="2E7042"/>
                </a:solidFill>
              </a:rPr>
              <a:t>огласованный перечень </a:t>
            </a:r>
            <a:r>
              <a:rPr lang="ru-RU" sz="2800" dirty="0">
                <a:solidFill>
                  <a:srgbClr val="2E7042"/>
                </a:solidFill>
              </a:rPr>
              <a:t>сценариев на релиз </a:t>
            </a:r>
            <a:r>
              <a:rPr lang="ru-RU" sz="2800" dirty="0" smtClean="0">
                <a:solidFill>
                  <a:srgbClr val="2E7042"/>
                </a:solidFill>
              </a:rPr>
              <a:t>– </a:t>
            </a:r>
            <a:br>
              <a:rPr lang="ru-RU" sz="2800" dirty="0" smtClean="0">
                <a:solidFill>
                  <a:srgbClr val="2E7042"/>
                </a:solidFill>
              </a:rPr>
            </a:br>
            <a:r>
              <a:rPr lang="ru-RU" sz="2800" b="1" dirty="0">
                <a:solidFill>
                  <a:srgbClr val="2E7042"/>
                </a:solidFill>
              </a:rPr>
              <a:t>п</a:t>
            </a:r>
            <a:r>
              <a:rPr lang="ru-RU" sz="2800" b="1" dirty="0" smtClean="0">
                <a:solidFill>
                  <a:srgbClr val="2E7042"/>
                </a:solidFill>
              </a:rPr>
              <a:t>лан </a:t>
            </a:r>
            <a:r>
              <a:rPr lang="ru-RU" sz="2800" b="1" dirty="0">
                <a:solidFill>
                  <a:srgbClr val="2E7042"/>
                </a:solidFill>
              </a:rPr>
              <a:t>работ </a:t>
            </a:r>
            <a:r>
              <a:rPr lang="ru-RU" sz="2800" b="1" dirty="0" smtClean="0">
                <a:solidFill>
                  <a:srgbClr val="2E7042"/>
                </a:solidFill>
              </a:rPr>
              <a:t>аналитика</a:t>
            </a:r>
            <a:r>
              <a:rPr lang="ru-RU" sz="2800" dirty="0">
                <a:solidFill>
                  <a:srgbClr val="2E7042"/>
                </a:solidFill>
              </a:rPr>
              <a:t/>
            </a:r>
            <a:br>
              <a:rPr lang="ru-RU" sz="2800" dirty="0">
                <a:solidFill>
                  <a:srgbClr val="2E7042"/>
                </a:solidFill>
              </a:rPr>
            </a:br>
            <a:endParaRPr lang="ru-RU" sz="2800" dirty="0" smtClean="0">
              <a:solidFill>
                <a:srgbClr val="2E7042"/>
              </a:solidFill>
            </a:endParaRPr>
          </a:p>
          <a:p>
            <a:pPr marL="214308" indent="-21430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2E7042"/>
                </a:solidFill>
              </a:rPr>
              <a:t>Взглянуть </a:t>
            </a:r>
            <a:r>
              <a:rPr lang="ru-RU" sz="2800" dirty="0">
                <a:solidFill>
                  <a:srgbClr val="2E7042"/>
                </a:solidFill>
              </a:rPr>
              <a:t>на требования с позиции другой </a:t>
            </a:r>
            <a:r>
              <a:rPr lang="ru-RU" sz="2800" dirty="0" smtClean="0">
                <a:solidFill>
                  <a:srgbClr val="2E7042"/>
                </a:solidFill>
              </a:rPr>
              <a:t>роли – </a:t>
            </a:r>
            <a:r>
              <a:rPr lang="ru-RU" sz="2800" b="1" dirty="0" smtClean="0">
                <a:solidFill>
                  <a:srgbClr val="2E7042"/>
                </a:solidFill>
              </a:rPr>
              <a:t>способ самопроверки</a:t>
            </a:r>
            <a:endParaRPr lang="ru-RU" sz="2800" dirty="0">
              <a:solidFill>
                <a:srgbClr val="2E7042"/>
              </a:solidFill>
            </a:endParaRPr>
          </a:p>
          <a:p>
            <a:pPr marL="214308" indent="-21430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2E7042"/>
              </a:solidFill>
            </a:endParaRP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5" y="75946"/>
            <a:ext cx="1207273" cy="5933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9" t="35523" r="38241" b="41091"/>
          <a:stretch/>
        </p:blipFill>
        <p:spPr>
          <a:xfrm>
            <a:off x="6300192" y="4603575"/>
            <a:ext cx="2304256" cy="133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4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1535" y="399089"/>
            <a:ext cx="8653895" cy="443198"/>
          </a:xfrm>
        </p:spPr>
        <p:txBody>
          <a:bodyPr/>
          <a:lstStyle/>
          <a:p>
            <a:r>
              <a:rPr lang="ru-RU" sz="3200" b="1" dirty="0" smtClean="0"/>
              <a:t>Недостатки</a:t>
            </a:r>
            <a:endParaRPr lang="ru-RU" sz="32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035337" y="5911062"/>
            <a:ext cx="856684" cy="502444"/>
          </a:xfrm>
        </p:spPr>
        <p:txBody>
          <a:bodyPr/>
          <a:lstStyle/>
          <a:p>
            <a:fld id="{D105C08D-A2BB-4D6F-92A2-2CA9551ABFC2}" type="slidenum">
              <a:rPr lang="ru-RU" sz="2000" smtClean="0"/>
              <a:t>24</a:t>
            </a:fld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4"/>
          </p:nvPr>
        </p:nvSpPr>
        <p:spPr>
          <a:xfrm>
            <a:off x="497304" y="1193961"/>
            <a:ext cx="7370191" cy="1600438"/>
          </a:xfrm>
        </p:spPr>
        <p:txBody>
          <a:bodyPr/>
          <a:lstStyle/>
          <a:p>
            <a:pPr marL="214308" indent="-21430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2E7042"/>
                </a:solidFill>
              </a:rPr>
              <a:t>Требует дополнительных ресурсов </a:t>
            </a:r>
            <a:r>
              <a:rPr lang="ru-RU" sz="2800" dirty="0">
                <a:solidFill>
                  <a:srgbClr val="2E7042"/>
                </a:solidFill>
              </a:rPr>
              <a:t>аналитика </a:t>
            </a:r>
            <a:endParaRPr lang="ru-RU" sz="2800" dirty="0" smtClean="0">
              <a:solidFill>
                <a:srgbClr val="2E7042"/>
              </a:solidFill>
            </a:endParaRPr>
          </a:p>
          <a:p>
            <a:pPr marL="214308" indent="-21430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2E7042"/>
                </a:solidFill>
              </a:rPr>
              <a:t>Снижает мотивацию заказчика улучшать качество исходных бизнес-требований</a:t>
            </a:r>
            <a:endParaRPr lang="ru-RU" sz="2800" dirty="0">
              <a:solidFill>
                <a:srgbClr val="2E704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5" y="75946"/>
            <a:ext cx="1207273" cy="593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7" t="29344" r="30466" b="40939"/>
          <a:stretch/>
        </p:blipFill>
        <p:spPr>
          <a:xfrm>
            <a:off x="6794230" y="3657260"/>
            <a:ext cx="1656184" cy="27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1535" y="399089"/>
            <a:ext cx="8653895" cy="443198"/>
          </a:xfrm>
        </p:spPr>
        <p:txBody>
          <a:bodyPr/>
          <a:lstStyle/>
          <a:p>
            <a:r>
              <a:rPr lang="ru-RU" sz="3200" b="1" dirty="0" smtClean="0"/>
              <a:t>Когда это нужно? </a:t>
            </a:r>
            <a:endParaRPr lang="ru-RU" sz="32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035337" y="5911062"/>
            <a:ext cx="856684" cy="502444"/>
          </a:xfrm>
        </p:spPr>
        <p:txBody>
          <a:bodyPr/>
          <a:lstStyle/>
          <a:p>
            <a:fld id="{D105C08D-A2BB-4D6F-92A2-2CA9551ABFC2}" type="slidenum">
              <a:rPr lang="ru-RU" sz="2000" smtClean="0"/>
              <a:t>25</a:t>
            </a:fld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4"/>
          </p:nvPr>
        </p:nvSpPr>
        <p:spPr>
          <a:xfrm>
            <a:off x="502902" y="1245348"/>
            <a:ext cx="8251160" cy="4247317"/>
          </a:xfrm>
        </p:spPr>
        <p:txBody>
          <a:bodyPr/>
          <a:lstStyle/>
          <a:p>
            <a:pPr marL="214308" indent="-21430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2E7042"/>
                </a:solidFill>
              </a:rPr>
              <a:t>Продукт большой, </a:t>
            </a:r>
            <a:r>
              <a:rPr lang="ru-RU" sz="2400" b="1" dirty="0" smtClean="0">
                <a:solidFill>
                  <a:srgbClr val="2E7042"/>
                </a:solidFill>
              </a:rPr>
              <a:t/>
            </a:r>
            <a:br>
              <a:rPr lang="ru-RU" sz="2400" b="1" dirty="0" smtClean="0">
                <a:solidFill>
                  <a:srgbClr val="2E7042"/>
                </a:solidFill>
              </a:rPr>
            </a:br>
            <a:r>
              <a:rPr lang="ru-RU" sz="2400" dirty="0" smtClean="0">
                <a:solidFill>
                  <a:srgbClr val="2E7042"/>
                </a:solidFill>
              </a:rPr>
              <a:t>нет </a:t>
            </a:r>
            <a:r>
              <a:rPr lang="ru-RU" sz="2400" dirty="0">
                <a:solidFill>
                  <a:srgbClr val="2E7042"/>
                </a:solidFill>
              </a:rPr>
              <a:t>человека, который знает </a:t>
            </a:r>
            <a:r>
              <a:rPr lang="ru-RU" sz="2400" dirty="0" smtClean="0">
                <a:solidFill>
                  <a:srgbClr val="2E7042"/>
                </a:solidFill>
              </a:rPr>
              <a:t>«</a:t>
            </a:r>
            <a:r>
              <a:rPr lang="ru-RU" sz="2400" dirty="0">
                <a:solidFill>
                  <a:srgbClr val="2E7042"/>
                </a:solidFill>
              </a:rPr>
              <a:t>всю систему</a:t>
            </a:r>
            <a:r>
              <a:rPr lang="ru-RU" sz="2400" dirty="0" smtClean="0">
                <a:solidFill>
                  <a:srgbClr val="2E7042"/>
                </a:solidFill>
              </a:rPr>
              <a:t>»</a:t>
            </a:r>
            <a:endParaRPr lang="ru-RU" sz="2400" dirty="0">
              <a:solidFill>
                <a:srgbClr val="2E7042"/>
              </a:solidFill>
            </a:endParaRPr>
          </a:p>
          <a:p>
            <a:pPr marL="214308" indent="-21430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2E7042"/>
                </a:solidFill>
              </a:rPr>
              <a:t>Команда большая,</a:t>
            </a:r>
            <a:br>
              <a:rPr lang="ru-RU" sz="2400" b="1" dirty="0" smtClean="0">
                <a:solidFill>
                  <a:srgbClr val="2E7042"/>
                </a:solidFill>
              </a:rPr>
            </a:br>
            <a:r>
              <a:rPr lang="ru-RU" sz="2400" dirty="0" smtClean="0">
                <a:solidFill>
                  <a:srgbClr val="2E7042"/>
                </a:solidFill>
              </a:rPr>
              <a:t>не все присутствуют на обсуждениях</a:t>
            </a:r>
          </a:p>
          <a:p>
            <a:pPr marL="214308" indent="-21430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2E7042"/>
                </a:solidFill>
              </a:rPr>
              <a:t>Подвижный </a:t>
            </a:r>
            <a:r>
              <a:rPr lang="ru-RU" sz="2400" b="1" dirty="0" err="1" smtClean="0">
                <a:solidFill>
                  <a:srgbClr val="2E7042"/>
                </a:solidFill>
              </a:rPr>
              <a:t>Scope</a:t>
            </a:r>
            <a:r>
              <a:rPr lang="ru-RU" sz="2400" b="1" dirty="0" smtClean="0">
                <a:solidFill>
                  <a:srgbClr val="2E7042"/>
                </a:solidFill>
              </a:rPr>
              <a:t>,</a:t>
            </a:r>
            <a:br>
              <a:rPr lang="ru-RU" sz="2400" b="1" dirty="0" smtClean="0">
                <a:solidFill>
                  <a:srgbClr val="2E7042"/>
                </a:solidFill>
              </a:rPr>
            </a:br>
            <a:r>
              <a:rPr lang="ru-RU" sz="2400" dirty="0" smtClean="0">
                <a:solidFill>
                  <a:srgbClr val="2E7042"/>
                </a:solidFill>
              </a:rPr>
              <a:t>все меняется до </a:t>
            </a:r>
            <a:r>
              <a:rPr lang="en-US" sz="2400" dirty="0" err="1" smtClean="0">
                <a:solidFill>
                  <a:srgbClr val="2E7042"/>
                </a:solidFill>
              </a:rPr>
              <a:t>EoD</a:t>
            </a:r>
            <a:r>
              <a:rPr lang="en-US" sz="2400" dirty="0" smtClean="0">
                <a:solidFill>
                  <a:srgbClr val="2E7042"/>
                </a:solidFill>
              </a:rPr>
              <a:t> </a:t>
            </a:r>
            <a:r>
              <a:rPr lang="ru-RU" sz="2400" dirty="0" smtClean="0">
                <a:solidFill>
                  <a:srgbClr val="2E7042"/>
                </a:solidFill>
              </a:rPr>
              <a:t>и даже после</a:t>
            </a:r>
            <a:r>
              <a:rPr lang="ru-RU" sz="2400" b="1" dirty="0" smtClean="0">
                <a:solidFill>
                  <a:srgbClr val="2E7042"/>
                </a:solidFill>
              </a:rPr>
              <a:t> </a:t>
            </a:r>
            <a:endParaRPr lang="ru-RU" sz="2400" b="1" dirty="0">
              <a:solidFill>
                <a:srgbClr val="2E7042"/>
              </a:solidFill>
            </a:endParaRPr>
          </a:p>
          <a:p>
            <a:pPr marL="214308" indent="-21430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2E7042"/>
                </a:solidFill>
              </a:rPr>
              <a:t>Поддержка менеджеров </a:t>
            </a:r>
            <a:r>
              <a:rPr lang="ru-RU" sz="2400" dirty="0" smtClean="0">
                <a:solidFill>
                  <a:srgbClr val="2E7042"/>
                </a:solidFill>
              </a:rPr>
              <a:t/>
            </a:r>
            <a:br>
              <a:rPr lang="ru-RU" sz="2400" dirty="0" smtClean="0">
                <a:solidFill>
                  <a:srgbClr val="2E7042"/>
                </a:solidFill>
              </a:rPr>
            </a:br>
            <a:r>
              <a:rPr lang="ru-RU" sz="2400" dirty="0" smtClean="0">
                <a:solidFill>
                  <a:srgbClr val="2E7042"/>
                </a:solidFill>
              </a:rPr>
              <a:t>и методологическая </a:t>
            </a:r>
            <a:r>
              <a:rPr lang="ru-RU" sz="2400" dirty="0">
                <a:solidFill>
                  <a:srgbClr val="2E7042"/>
                </a:solidFill>
              </a:rPr>
              <a:t>свобода </a:t>
            </a:r>
            <a:r>
              <a:rPr lang="ru-RU" sz="2400" dirty="0" smtClean="0">
                <a:solidFill>
                  <a:srgbClr val="2E7042"/>
                </a:solidFill>
              </a:rPr>
              <a:t>команды </a:t>
            </a:r>
            <a:r>
              <a:rPr lang="ru-RU" sz="2400" dirty="0">
                <a:solidFill>
                  <a:srgbClr val="2E7042"/>
                </a:solidFill>
              </a:rPr>
              <a:t/>
            </a:r>
            <a:br>
              <a:rPr lang="ru-RU" sz="2400" dirty="0">
                <a:solidFill>
                  <a:srgbClr val="2E7042"/>
                </a:solidFill>
              </a:rPr>
            </a:br>
            <a:endParaRPr lang="ru-RU" sz="2400" dirty="0">
              <a:solidFill>
                <a:srgbClr val="2E704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5" y="75946"/>
            <a:ext cx="1207273" cy="593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47" y="2266049"/>
            <a:ext cx="3317966" cy="41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1535" y="399089"/>
            <a:ext cx="8653895" cy="443198"/>
          </a:xfrm>
        </p:spPr>
        <p:txBody>
          <a:bodyPr/>
          <a:lstStyle/>
          <a:p>
            <a:r>
              <a:rPr lang="ru-RU" sz="3200" b="1" dirty="0" smtClean="0"/>
              <a:t>Мы получили</a:t>
            </a:r>
            <a:endParaRPr lang="ru-RU" sz="32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035337" y="5911062"/>
            <a:ext cx="856684" cy="502444"/>
          </a:xfrm>
        </p:spPr>
        <p:txBody>
          <a:bodyPr/>
          <a:lstStyle/>
          <a:p>
            <a:fld id="{D105C08D-A2BB-4D6F-92A2-2CA9551ABFC2}" type="slidenum">
              <a:rPr lang="ru-RU" sz="2000" smtClean="0"/>
              <a:t>26</a:t>
            </a:fld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4"/>
          </p:nvPr>
        </p:nvSpPr>
        <p:spPr>
          <a:xfrm>
            <a:off x="549033" y="1215267"/>
            <a:ext cx="8158897" cy="486287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>
                <a:solidFill>
                  <a:srgbClr val="2E7042"/>
                </a:solidFill>
              </a:rPr>
              <a:t>к</a:t>
            </a:r>
            <a:r>
              <a:rPr lang="ru-RU" sz="2800" b="1" dirty="0" smtClean="0">
                <a:solidFill>
                  <a:srgbClr val="2E7042"/>
                </a:solidFill>
              </a:rPr>
              <a:t>раткий текст актуальных договоренностей между бизнесом и командой о сложной функциональности на релиз</a:t>
            </a:r>
            <a:r>
              <a:rPr lang="ru-RU" sz="2800" dirty="0" smtClean="0">
                <a:solidFill>
                  <a:srgbClr val="2E7042"/>
                </a:solidFill>
              </a:rPr>
              <a:t>, а также</a:t>
            </a:r>
          </a:p>
          <a:p>
            <a:pPr marL="900108" lvl="1" indent="-214308"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solidFill>
                  <a:srgbClr val="2E7042"/>
                </a:solidFill>
              </a:rPr>
              <a:t>Основу для предварительных оценок</a:t>
            </a:r>
          </a:p>
          <a:p>
            <a:pPr marL="900108" lvl="1" indent="-214308"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solidFill>
                  <a:srgbClr val="2E7042"/>
                </a:solidFill>
              </a:rPr>
              <a:t>Контекст для заинтересованных лиц</a:t>
            </a:r>
            <a:endParaRPr lang="ru-RU" dirty="0">
              <a:solidFill>
                <a:srgbClr val="2E7042"/>
              </a:solidFill>
            </a:endParaRPr>
          </a:p>
          <a:p>
            <a:pPr marL="900108" lvl="1" indent="-214308"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solidFill>
                  <a:srgbClr val="2E7042"/>
                </a:solidFill>
              </a:rPr>
              <a:t>План </a:t>
            </a:r>
            <a:r>
              <a:rPr lang="ru-RU" dirty="0">
                <a:solidFill>
                  <a:srgbClr val="2E7042"/>
                </a:solidFill>
              </a:rPr>
              <a:t>детализации требований </a:t>
            </a:r>
            <a:r>
              <a:rPr lang="ru-RU" dirty="0" smtClean="0">
                <a:solidFill>
                  <a:srgbClr val="2E7042"/>
                </a:solidFill>
              </a:rPr>
              <a:t>аналитиком</a:t>
            </a:r>
          </a:p>
          <a:p>
            <a:pPr marL="900108" lvl="1" indent="-214308">
              <a:spcBef>
                <a:spcPts val="1200"/>
              </a:spcBef>
              <a:spcAft>
                <a:spcPts val="1200"/>
              </a:spcAft>
            </a:pPr>
            <a:r>
              <a:rPr lang="ru-RU" dirty="0" smtClean="0">
                <a:solidFill>
                  <a:srgbClr val="2E7042"/>
                </a:solidFill>
              </a:rPr>
              <a:t>Более прозрачную трассировку к детальным требованиям</a:t>
            </a:r>
            <a:endParaRPr lang="ru-RU" dirty="0">
              <a:solidFill>
                <a:srgbClr val="2E7042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2400" dirty="0">
              <a:solidFill>
                <a:srgbClr val="2E704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5" y="75946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Спасибо за внимание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 smtClean="0"/>
          </a:p>
          <a:p>
            <a:r>
              <a:rPr lang="ru-RU" sz="4000" b="1" dirty="0" smtClean="0">
                <a:solidFill>
                  <a:srgbClr val="2E7042"/>
                </a:solidFill>
              </a:rPr>
              <a:t>Вопросы?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 smtClean="0"/>
              <a:t>Наталья Свешникова</a:t>
            </a:r>
          </a:p>
          <a:p>
            <a:endParaRPr lang="ru-RU" sz="2400" dirty="0"/>
          </a:p>
          <a:p>
            <a:r>
              <a:rPr lang="en-US" sz="2400" dirty="0" smtClean="0">
                <a:hlinkClick r:id="rId3"/>
              </a:rPr>
              <a:t>oduduka@list.ru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>
                <a:hlinkClick r:id="rId4"/>
              </a:rPr>
              <a:t>http://oduduka.blogspot.ru/</a:t>
            </a:r>
            <a:r>
              <a:rPr lang="en-US" sz="2400" dirty="0"/>
              <a:t> </a:t>
            </a:r>
          </a:p>
          <a:p>
            <a:r>
              <a:rPr lang="en-US" sz="2400" dirty="0">
                <a:hlinkClick r:id="rId5"/>
              </a:rPr>
              <a:t>https://www.facebook.com/oduduka</a:t>
            </a:r>
            <a:r>
              <a:rPr lang="en-US" sz="2400" dirty="0"/>
              <a:t> </a:t>
            </a:r>
            <a:endParaRPr lang="ru-RU" sz="2400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1535" y="399089"/>
            <a:ext cx="8653895" cy="443198"/>
          </a:xfrm>
        </p:spPr>
        <p:txBody>
          <a:bodyPr/>
          <a:lstStyle/>
          <a:p>
            <a:r>
              <a:rPr lang="ru-RU" sz="3200" b="1" dirty="0"/>
              <a:t>Я </a:t>
            </a:r>
            <a:r>
              <a:rPr lang="ru-RU" sz="3200" b="1" dirty="0" smtClean="0"/>
              <a:t>расскажу…</a:t>
            </a:r>
            <a:endParaRPr lang="ru-RU" sz="32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035337" y="5911062"/>
            <a:ext cx="856684" cy="502444"/>
          </a:xfrm>
        </p:spPr>
        <p:txBody>
          <a:bodyPr/>
          <a:lstStyle/>
          <a:p>
            <a:fld id="{D105C08D-A2BB-4D6F-92A2-2CA9551ABFC2}" type="slidenum">
              <a:rPr lang="ru-RU" sz="2000" smtClean="0"/>
              <a:t>3</a:t>
            </a:fld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4"/>
          </p:nvPr>
        </p:nvSpPr>
        <p:spPr>
          <a:xfrm>
            <a:off x="497305" y="1193960"/>
            <a:ext cx="4686380" cy="3939540"/>
          </a:xfrm>
        </p:spPr>
        <p:txBody>
          <a:bodyPr/>
          <a:lstStyle/>
          <a:p>
            <a:pPr marL="214308" indent="-21430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E7042"/>
                </a:solidFill>
              </a:rPr>
              <a:t>Как вокруг требований образовался конфликт из-за роста и усложнения продукта</a:t>
            </a:r>
            <a:br>
              <a:rPr lang="ru-RU" sz="2400" dirty="0" smtClean="0">
                <a:solidFill>
                  <a:srgbClr val="2E7042"/>
                </a:solidFill>
              </a:rPr>
            </a:br>
            <a:endParaRPr lang="ru-RU" sz="2400" dirty="0" smtClean="0">
              <a:solidFill>
                <a:srgbClr val="2E7042"/>
              </a:solidFill>
            </a:endParaRPr>
          </a:p>
          <a:p>
            <a:pPr marL="214308" indent="-21430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E7042"/>
                </a:solidFill>
              </a:rPr>
              <a:t>Чем </a:t>
            </a:r>
            <a:r>
              <a:rPr lang="ru-RU" sz="2400" dirty="0">
                <a:solidFill>
                  <a:srgbClr val="2E7042"/>
                </a:solidFill>
              </a:rPr>
              <a:t>аналитик может помочь команде в этой </a:t>
            </a:r>
            <a:r>
              <a:rPr lang="ru-RU" sz="2400" dirty="0" smtClean="0">
                <a:solidFill>
                  <a:srgbClr val="2E7042"/>
                </a:solidFill>
              </a:rPr>
              <a:t>ситуации</a:t>
            </a:r>
            <a:br>
              <a:rPr lang="ru-RU" sz="2400" dirty="0" smtClean="0">
                <a:solidFill>
                  <a:srgbClr val="2E7042"/>
                </a:solidFill>
              </a:rPr>
            </a:br>
            <a:endParaRPr lang="ru-RU" sz="2400" dirty="0" smtClean="0">
              <a:solidFill>
                <a:srgbClr val="2E7042"/>
              </a:solidFill>
            </a:endParaRPr>
          </a:p>
          <a:p>
            <a:pPr marL="214308" indent="-21430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E7042"/>
                </a:solidFill>
              </a:rPr>
              <a:t>Может ли простое изменение исправить трудную ситуацию?</a:t>
            </a:r>
            <a:endParaRPr lang="ru-RU" sz="2400" dirty="0" smtClean="0">
              <a:solidFill>
                <a:srgbClr val="2E704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52" y="523357"/>
            <a:ext cx="1307116" cy="1867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13" y="2233171"/>
            <a:ext cx="3463280" cy="4329100"/>
          </a:xfrm>
          <a:prstGeom prst="rect">
            <a:avLst/>
          </a:prstGeom>
        </p:spPr>
      </p:pic>
      <p:sp>
        <p:nvSpPr>
          <p:cNvPr id="7" name="Curved Left Arrow 6"/>
          <p:cNvSpPr/>
          <p:nvPr/>
        </p:nvSpPr>
        <p:spPr>
          <a:xfrm>
            <a:off x="7929157" y="1754721"/>
            <a:ext cx="515986" cy="1224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5" y="75946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8126" y="429713"/>
            <a:ext cx="8653895" cy="443198"/>
          </a:xfrm>
        </p:spPr>
        <p:txBody>
          <a:bodyPr/>
          <a:lstStyle/>
          <a:p>
            <a:r>
              <a:rPr lang="ru-RU" sz="3200" b="1" dirty="0"/>
              <a:t>Специфика проекта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z="2000" smtClean="0"/>
              <a:t>4</a:t>
            </a:fld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4"/>
          </p:nvPr>
        </p:nvSpPr>
        <p:spPr>
          <a:xfrm>
            <a:off x="380891" y="1274935"/>
            <a:ext cx="4818126" cy="3739485"/>
          </a:xfrm>
        </p:spPr>
        <p:txBody>
          <a:bodyPr/>
          <a:lstStyle/>
          <a:p>
            <a:pPr marL="257168" indent="-257168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E7042"/>
                </a:solidFill>
              </a:rPr>
              <a:t>Продуктовая </a:t>
            </a:r>
            <a:r>
              <a:rPr lang="ru-RU" sz="2400" dirty="0" smtClean="0">
                <a:solidFill>
                  <a:srgbClr val="2E7042"/>
                </a:solidFill>
              </a:rPr>
              <a:t>разработка</a:t>
            </a:r>
          </a:p>
          <a:p>
            <a:pPr marL="257168" indent="-257168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E7042"/>
                </a:solidFill>
              </a:rPr>
              <a:t>С</a:t>
            </a:r>
            <a:r>
              <a:rPr lang="ru-RU" sz="2400" dirty="0" smtClean="0">
                <a:solidFill>
                  <a:srgbClr val="2E7042"/>
                </a:solidFill>
              </a:rPr>
              <a:t>ерверные продукты, </a:t>
            </a:r>
            <a:r>
              <a:rPr lang="en-US" sz="2400" dirty="0" smtClean="0">
                <a:solidFill>
                  <a:srgbClr val="2E7042"/>
                </a:solidFill>
              </a:rPr>
              <a:t>B2B</a:t>
            </a:r>
            <a:endParaRPr lang="ru-RU" sz="2400" dirty="0" smtClean="0">
              <a:solidFill>
                <a:srgbClr val="2E7042"/>
              </a:solidFill>
            </a:endParaRPr>
          </a:p>
          <a:p>
            <a:pPr marL="257168" indent="-257168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E7042"/>
                </a:solidFill>
              </a:rPr>
              <a:t>Внутренний заказчик</a:t>
            </a:r>
          </a:p>
          <a:p>
            <a:pPr marL="257168" indent="-257168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E7042"/>
                </a:solidFill>
              </a:rPr>
              <a:t>Быстрый </a:t>
            </a:r>
            <a:r>
              <a:rPr lang="ru-RU" sz="2400" dirty="0">
                <a:solidFill>
                  <a:srgbClr val="2E7042"/>
                </a:solidFill>
              </a:rPr>
              <a:t>рост и усложнение </a:t>
            </a:r>
            <a:r>
              <a:rPr lang="ru-RU" sz="2400" dirty="0" smtClean="0">
                <a:solidFill>
                  <a:srgbClr val="2E7042"/>
                </a:solidFill>
              </a:rPr>
              <a:t>функциональности</a:t>
            </a:r>
          </a:p>
          <a:p>
            <a:pPr marL="257168" indent="-257168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2E7042"/>
                </a:solidFill>
              </a:rPr>
              <a:t>Релизы</a:t>
            </a:r>
            <a:r>
              <a:rPr lang="ru-RU" sz="2400" dirty="0">
                <a:solidFill>
                  <a:srgbClr val="2E7042"/>
                </a:solidFill>
              </a:rPr>
              <a:t>: </a:t>
            </a:r>
            <a:r>
              <a:rPr lang="en-US" sz="2400" dirty="0" smtClean="0">
                <a:solidFill>
                  <a:srgbClr val="2E7042"/>
                </a:solidFill>
              </a:rPr>
              <a:t>time-driven</a:t>
            </a:r>
            <a:endParaRPr lang="ru-RU" sz="2400" dirty="0" smtClean="0">
              <a:solidFill>
                <a:srgbClr val="2E7042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ru-RU" sz="2400" dirty="0"/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64722"/>
            <a:ext cx="3972865" cy="372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5898" y="232122"/>
            <a:ext cx="8653895" cy="443198"/>
          </a:xfrm>
        </p:spPr>
        <p:txBody>
          <a:bodyPr/>
          <a:lstStyle/>
          <a:p>
            <a:r>
              <a:rPr lang="ru-RU" sz="3200" b="1" dirty="0" smtClean="0"/>
              <a:t>Жизненный цикл требований в проекте</a:t>
            </a:r>
            <a:endParaRPr lang="ru-RU" sz="32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079212" y="6074157"/>
            <a:ext cx="856684" cy="669925"/>
          </a:xfrm>
        </p:spPr>
        <p:txBody>
          <a:bodyPr/>
          <a:lstStyle/>
          <a:p>
            <a:fld id="{D105C08D-A2BB-4D6F-92A2-2CA9551ABFC2}" type="slidenum">
              <a:rPr lang="ru-RU" sz="2000" smtClean="0"/>
              <a:t>5</a:t>
            </a:fld>
            <a:endParaRPr lang="ru-RU" sz="2000" dirty="0"/>
          </a:p>
        </p:txBody>
      </p:sp>
      <p:sp>
        <p:nvSpPr>
          <p:cNvPr id="9" name="Rectangle 8"/>
          <p:cNvSpPr/>
          <p:nvPr/>
        </p:nvSpPr>
        <p:spPr>
          <a:xfrm>
            <a:off x="5887191" y="2370015"/>
            <a:ext cx="1724066" cy="997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83528" y="1481634"/>
            <a:ext cx="7852369" cy="4827686"/>
            <a:chOff x="1083528" y="1481634"/>
            <a:chExt cx="7852369" cy="4827686"/>
          </a:xfrm>
        </p:grpSpPr>
        <p:sp>
          <p:nvSpPr>
            <p:cNvPr id="10" name="Rectangle 9"/>
            <p:cNvSpPr/>
            <p:nvPr/>
          </p:nvSpPr>
          <p:spPr>
            <a:xfrm>
              <a:off x="1187624" y="5061364"/>
              <a:ext cx="7582169" cy="124795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83528" y="4083865"/>
              <a:ext cx="953820" cy="97749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32223" y="2708920"/>
              <a:ext cx="3703674" cy="235244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69342" y="1481634"/>
              <a:ext cx="1796884" cy="124795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25442"/>
            <a:ext cx="8415873" cy="524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5898" y="232122"/>
            <a:ext cx="8653895" cy="443198"/>
          </a:xfrm>
        </p:spPr>
        <p:txBody>
          <a:bodyPr/>
          <a:lstStyle/>
          <a:p>
            <a:r>
              <a:rPr lang="ru-RU" sz="3200" b="1" dirty="0" smtClean="0"/>
              <a:t>Жизненный цикл требований в проекте</a:t>
            </a:r>
            <a:endParaRPr lang="ru-RU" sz="32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079212" y="6074157"/>
            <a:ext cx="856684" cy="669925"/>
          </a:xfrm>
        </p:spPr>
        <p:txBody>
          <a:bodyPr/>
          <a:lstStyle/>
          <a:p>
            <a:fld id="{D105C08D-A2BB-4D6F-92A2-2CA9551ABFC2}" type="slidenum">
              <a:rPr lang="ru-RU" sz="2000" smtClean="0"/>
              <a:t>6</a:t>
            </a:fld>
            <a:endParaRPr lang="ru-RU" sz="2000" dirty="0"/>
          </a:p>
        </p:txBody>
      </p:sp>
      <p:sp>
        <p:nvSpPr>
          <p:cNvPr id="9" name="Rectangle 8"/>
          <p:cNvSpPr/>
          <p:nvPr/>
        </p:nvSpPr>
        <p:spPr>
          <a:xfrm>
            <a:off x="5887191" y="2370015"/>
            <a:ext cx="1724066" cy="997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83528" y="1481634"/>
            <a:ext cx="7852369" cy="4827686"/>
            <a:chOff x="1083528" y="1481634"/>
            <a:chExt cx="7852369" cy="4827686"/>
          </a:xfrm>
        </p:grpSpPr>
        <p:sp>
          <p:nvSpPr>
            <p:cNvPr id="10" name="Rectangle 9"/>
            <p:cNvSpPr/>
            <p:nvPr/>
          </p:nvSpPr>
          <p:spPr>
            <a:xfrm>
              <a:off x="1187624" y="5061364"/>
              <a:ext cx="7582169" cy="124795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83528" y="4083865"/>
              <a:ext cx="953820" cy="97749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32223" y="2708920"/>
              <a:ext cx="3703674" cy="235244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69342" y="1481634"/>
              <a:ext cx="1796884" cy="124795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25442"/>
            <a:ext cx="8415873" cy="524871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93136" y="675321"/>
            <a:ext cx="5873358" cy="4150880"/>
          </a:xfrm>
          <a:prstGeom prst="roundRect">
            <a:avLst/>
          </a:prstGeom>
          <a:noFill/>
          <a:ln w="57150">
            <a:solidFill>
              <a:srgbClr val="398D5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0771" y="229026"/>
            <a:ext cx="8653895" cy="443198"/>
          </a:xfrm>
        </p:spPr>
        <p:txBody>
          <a:bodyPr/>
          <a:lstStyle/>
          <a:p>
            <a:r>
              <a:rPr lang="ru-RU" sz="3200" b="1" dirty="0" smtClean="0"/>
              <a:t>Декомпозиция</a:t>
            </a:r>
            <a:endParaRPr lang="ru-RU" sz="32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109480" y="6076332"/>
            <a:ext cx="856684" cy="669925"/>
          </a:xfrm>
        </p:spPr>
        <p:txBody>
          <a:bodyPr/>
          <a:lstStyle/>
          <a:p>
            <a:fld id="{D105C08D-A2BB-4D6F-92A2-2CA9551ABFC2}" type="slidenum">
              <a:rPr lang="ru-RU" sz="2000" smtClean="0"/>
              <a:t>7</a:t>
            </a:fld>
            <a:endParaRPr lang="ru-RU" sz="2000" dirty="0"/>
          </a:p>
        </p:txBody>
      </p:sp>
      <p:pic>
        <p:nvPicPr>
          <p:cNvPr id="17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9" y="822345"/>
            <a:ext cx="8083998" cy="571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0771" y="229026"/>
            <a:ext cx="8653895" cy="443198"/>
          </a:xfrm>
        </p:spPr>
        <p:txBody>
          <a:bodyPr/>
          <a:lstStyle/>
          <a:p>
            <a:r>
              <a:rPr lang="ru-RU" sz="3200" b="1" dirty="0" smtClean="0"/>
              <a:t>Декомпозиция</a:t>
            </a:r>
            <a:endParaRPr lang="ru-RU" sz="32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109480" y="6076332"/>
            <a:ext cx="856684" cy="669925"/>
          </a:xfrm>
        </p:spPr>
        <p:txBody>
          <a:bodyPr/>
          <a:lstStyle/>
          <a:p>
            <a:fld id="{D105C08D-A2BB-4D6F-92A2-2CA9551ABFC2}" type="slidenum">
              <a:rPr lang="ru-RU" sz="2000" smtClean="0"/>
              <a:t>8</a:t>
            </a:fld>
            <a:endParaRPr lang="ru-RU" sz="2000" dirty="0"/>
          </a:p>
        </p:txBody>
      </p:sp>
      <p:pic>
        <p:nvPicPr>
          <p:cNvPr id="17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9" y="822345"/>
            <a:ext cx="8083998" cy="57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0771" y="229026"/>
            <a:ext cx="8653895" cy="443198"/>
          </a:xfrm>
        </p:spPr>
        <p:txBody>
          <a:bodyPr/>
          <a:lstStyle/>
          <a:p>
            <a:r>
              <a:rPr lang="ru-RU" sz="3200" b="1" dirty="0" smtClean="0"/>
              <a:t>Декомпозиция</a:t>
            </a:r>
            <a:endParaRPr lang="ru-RU" sz="32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109480" y="6076332"/>
            <a:ext cx="856684" cy="669925"/>
          </a:xfrm>
        </p:spPr>
        <p:txBody>
          <a:bodyPr/>
          <a:lstStyle/>
          <a:p>
            <a:fld id="{D105C08D-A2BB-4D6F-92A2-2CA9551ABFC2}" type="slidenum">
              <a:rPr lang="ru-RU" sz="2000" smtClean="0"/>
              <a:t>9</a:t>
            </a:fld>
            <a:endParaRPr lang="ru-RU" sz="2000" dirty="0"/>
          </a:p>
        </p:txBody>
      </p:sp>
      <p:pic>
        <p:nvPicPr>
          <p:cNvPr id="17" name="Рисунок 6">
            <a:extLst>
              <a:ext uri="{FF2B5EF4-FFF2-40B4-BE49-F238E27FC236}">
                <a16:creationId xmlns:a16="http://schemas.microsoft.com/office/drawing/2014/main" xmlns="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9" y="822345"/>
            <a:ext cx="8083999" cy="57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11991</TotalTime>
  <Words>2787</Words>
  <Application>Microsoft Office PowerPoint</Application>
  <PresentationFormat>On-screen Show (4:3)</PresentationFormat>
  <Paragraphs>169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Зачем бизнес-требования в гибкой разработке</vt:lpstr>
      <vt:lpstr>О себе</vt:lpstr>
      <vt:lpstr>Я расскажу…</vt:lpstr>
      <vt:lpstr>Специфика проекта</vt:lpstr>
      <vt:lpstr>Жизненный цикл требований в проекте</vt:lpstr>
      <vt:lpstr>Жизненный цикл требований в проекте</vt:lpstr>
      <vt:lpstr>Декомпозиция</vt:lpstr>
      <vt:lpstr>Декомпозиция</vt:lpstr>
      <vt:lpstr>Декомпозиция</vt:lpstr>
      <vt:lpstr>Пример</vt:lpstr>
      <vt:lpstr>Пример</vt:lpstr>
      <vt:lpstr>Пример</vt:lpstr>
      <vt:lpstr>Почему так произошло?</vt:lpstr>
      <vt:lpstr>Почему так произошло?</vt:lpstr>
      <vt:lpstr>Проблема</vt:lpstr>
      <vt:lpstr>Проблема</vt:lpstr>
      <vt:lpstr>Простое решение</vt:lpstr>
      <vt:lpstr>Простое решение</vt:lpstr>
      <vt:lpstr>Процесс декомпозиции </vt:lpstr>
      <vt:lpstr>Содержание бизнес-требования</vt:lpstr>
      <vt:lpstr>Пример </vt:lpstr>
      <vt:lpstr>Позитивный эффект</vt:lpstr>
      <vt:lpstr>Позитивный эффект для аналитика</vt:lpstr>
      <vt:lpstr>Недостатки</vt:lpstr>
      <vt:lpstr>Когда это нужно? </vt:lpstr>
      <vt:lpstr>Мы получили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</dc:title>
  <dc:creator>Natalia Sveshnikova</dc:creator>
  <cp:lastModifiedBy>Natalya Sveshnikova</cp:lastModifiedBy>
  <cp:revision>97</cp:revision>
  <cp:lastPrinted>2018-03-30T10:53:37Z</cp:lastPrinted>
  <dcterms:created xsi:type="dcterms:W3CDTF">2018-02-04T15:11:42Z</dcterms:created>
  <dcterms:modified xsi:type="dcterms:W3CDTF">2018-04-24T16:46:19Z</dcterms:modified>
</cp:coreProperties>
</file>